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4"/>
  </p:sldMasterIdLst>
  <p:notesMasterIdLst>
    <p:notesMasterId r:id="rId71"/>
  </p:notesMasterIdLst>
  <p:sldIdLst>
    <p:sldId id="376" r:id="rId5"/>
    <p:sldId id="377" r:id="rId6"/>
    <p:sldId id="378" r:id="rId7"/>
    <p:sldId id="382" r:id="rId8"/>
    <p:sldId id="387" r:id="rId9"/>
    <p:sldId id="381" r:id="rId10"/>
    <p:sldId id="424" r:id="rId11"/>
    <p:sldId id="434" r:id="rId12"/>
    <p:sldId id="435" r:id="rId13"/>
    <p:sldId id="438" r:id="rId14"/>
    <p:sldId id="445" r:id="rId15"/>
    <p:sldId id="439" r:id="rId16"/>
    <p:sldId id="446" r:id="rId17"/>
    <p:sldId id="429" r:id="rId18"/>
    <p:sldId id="383" r:id="rId19"/>
    <p:sldId id="440" r:id="rId20"/>
    <p:sldId id="447" r:id="rId21"/>
    <p:sldId id="448" r:id="rId22"/>
    <p:sldId id="449" r:id="rId23"/>
    <p:sldId id="450" r:id="rId24"/>
    <p:sldId id="385" r:id="rId25"/>
    <p:sldId id="460" r:id="rId26"/>
    <p:sldId id="461" r:id="rId27"/>
    <p:sldId id="468" r:id="rId28"/>
    <p:sldId id="469" r:id="rId29"/>
    <p:sldId id="384" r:id="rId30"/>
    <p:sldId id="451" r:id="rId31"/>
    <p:sldId id="436" r:id="rId32"/>
    <p:sldId id="452" r:id="rId33"/>
    <p:sldId id="453" r:id="rId34"/>
    <p:sldId id="472" r:id="rId35"/>
    <p:sldId id="454" r:id="rId36"/>
    <p:sldId id="455" r:id="rId37"/>
    <p:sldId id="456" r:id="rId38"/>
    <p:sldId id="458" r:id="rId39"/>
    <p:sldId id="457" r:id="rId40"/>
    <p:sldId id="443" r:id="rId41"/>
    <p:sldId id="432" r:id="rId42"/>
    <p:sldId id="441" r:id="rId43"/>
    <p:sldId id="442" r:id="rId44"/>
    <p:sldId id="459" r:id="rId45"/>
    <p:sldId id="388" r:id="rId46"/>
    <p:sldId id="389" r:id="rId47"/>
    <p:sldId id="391" r:id="rId48"/>
    <p:sldId id="392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62" r:id="rId60"/>
    <p:sldId id="414" r:id="rId61"/>
    <p:sldId id="415" r:id="rId62"/>
    <p:sldId id="417" r:id="rId63"/>
    <p:sldId id="418" r:id="rId64"/>
    <p:sldId id="422" r:id="rId65"/>
    <p:sldId id="423" r:id="rId66"/>
    <p:sldId id="421" r:id="rId67"/>
    <p:sldId id="473" r:id="rId68"/>
    <p:sldId id="379" r:id="rId69"/>
    <p:sldId id="380" r:id="rId70"/>
  </p:sldIdLst>
  <p:sldSz cx="12192000" cy="6858000"/>
  <p:notesSz cx="6858000" cy="9144000"/>
  <p:embeddedFontLst>
    <p:embeddedFont>
      <p:font typeface="Aharoni" panose="02010803020104030203" pitchFamily="2" charset="-79"/>
      <p:bold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7F7FBA"/>
    <a:srgbClr val="BA897F"/>
    <a:srgbClr val="007EB0"/>
    <a:srgbClr val="DEDDED"/>
    <a:srgbClr val="8F9488"/>
    <a:srgbClr val="C00000"/>
    <a:srgbClr val="92F885"/>
    <a:srgbClr val="FFCC00"/>
    <a:srgbClr val="BFB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598F4-EF77-402C-AFAB-A9FBA51F9A75}" v="858" dt="2024-03-08T14:06:37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34" autoAdjust="0"/>
  </p:normalViewPr>
  <p:slideViewPr>
    <p:cSldViewPr snapToGrid="0">
      <p:cViewPr varScale="1">
        <p:scale>
          <a:sx n="113" d="100"/>
          <a:sy n="113" d="100"/>
        </p:scale>
        <p:origin x="200" y="360"/>
      </p:cViewPr>
      <p:guideLst/>
    </p:cSldViewPr>
  </p:slideViewPr>
  <p:outlineViewPr>
    <p:cViewPr>
      <p:scale>
        <a:sx n="33" d="100"/>
        <a:sy n="33" d="100"/>
      </p:scale>
      <p:origin x="0" y="-12643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CE49B-FE8D-47ED-8909-8ECD84656AE4}" type="datetimeFigureOut">
              <a:rPr lang="en-CA" smtClean="0"/>
              <a:t>2024-03-12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7905-E9DD-4202-80E2-B5AF0E857C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74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7905-E9DD-4202-80E2-B5AF0E857CA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596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Mersey is a</a:t>
            </a:r>
            <a:r>
              <a:rPr lang="en-CA" baseline="0" dirty="0"/>
              <a:t> dog that was bred for sports such as canine agility. She is a combination of seven breeds including Jack Russell terrier, American pit bull terrier, greyhound, and whippet. We affectionately refer to her as the “hyperintelligent sports dog”.</a:t>
            </a:r>
          </a:p>
          <a:p>
            <a:endParaRPr lang="en-CA" baseline="0" dirty="0"/>
          </a:p>
          <a:p>
            <a:r>
              <a:rPr lang="en-CA" baseline="0" dirty="0"/>
              <a:t>Mersey has an eye condition that requires us to give her eyedrops three times a day. It’s impossible for us to be completely consistent in the times we administer these, but one way to keep track would be to record values and store them in a database (this being 2141 and all). If we record them as DATETIME objects, then we can use SQL not only to </a:t>
            </a:r>
            <a:r>
              <a:rPr lang="en-CA" i="1" baseline="0" dirty="0"/>
              <a:t>store</a:t>
            </a:r>
            <a:r>
              <a:rPr lang="en-CA" i="0" baseline="0" dirty="0"/>
              <a:t> this information, we can also use functions to calculate the </a:t>
            </a:r>
            <a:r>
              <a:rPr lang="en-CA" i="1" baseline="0" dirty="0"/>
              <a:t>time interval</a:t>
            </a:r>
            <a:r>
              <a:rPr lang="en-CA" i="0" baseline="0" dirty="0"/>
              <a:t> between administrations to help us try and remain consistent.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7905-E9DD-4202-80E2-B5AF0E857CA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56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rgbClr val="FFFF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March 12,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9757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0416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13888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 algn="ctr">
              <a:defRPr sz="54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March 12,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5883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rgbClr val="FFFF00">
                    <a:alpha val="55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962964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662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Tuesday, March 12,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5297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71933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73361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64556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Tuesday, March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76198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March 12,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54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fade thruBlk="1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rgbClr val="FFFFFF"/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rgbClr val="FFFFFF"/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43F994-EDD2-8806-8927-7CE18288F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214662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7496F-B27D-1C4F-A95D-4223A1A8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73" y="5271028"/>
            <a:ext cx="7324344" cy="110178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Datatypes and Functions</a:t>
            </a:r>
            <a:br>
              <a:rPr lang="en-CA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CSCI2141 Week 9</a:t>
            </a:r>
          </a:p>
        </p:txBody>
      </p:sp>
    </p:spTree>
    <p:extLst>
      <p:ext uri="{BB962C8B-B14F-4D97-AF65-F5344CB8AC3E}">
        <p14:creationId xmlns:p14="http://schemas.microsoft.com/office/powerpoint/2010/main" val="2222498105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A4-21DE-5AFF-5298-8AD00FD1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48180-A256-A29C-2C4C-ACFBE14D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7" y="1530000"/>
            <a:ext cx="5464013" cy="4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939A1-AEA6-234A-6150-0D2E34D28681}"/>
              </a:ext>
            </a:extLst>
          </p:cNvPr>
          <p:cNvSpPr txBox="1"/>
          <p:nvPr/>
        </p:nvSpPr>
        <p:spPr>
          <a:xfrm>
            <a:off x="0" y="6469200"/>
            <a:ext cx="708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https://dev.mysql.com/doc/refman/8.0/en/numeric-functions.html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6A546C-CB40-E316-CA1F-1F73FC3BEE54}"/>
              </a:ext>
            </a:extLst>
          </p:cNvPr>
          <p:cNvSpPr txBox="1">
            <a:spLocks/>
          </p:cNvSpPr>
          <p:nvPr/>
        </p:nvSpPr>
        <p:spPr>
          <a:xfrm>
            <a:off x="6786310" y="1369608"/>
            <a:ext cx="4273420" cy="5431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 fontScale="85000" lnSpcReduction="10000"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 algn="ctr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SELECT CEIL(0.0001);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18EEF-4AEE-23A1-3E01-76EA943DD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86" y="1883794"/>
            <a:ext cx="1694268" cy="62701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471C17-7FD7-D8A3-E84B-875AB221F26C}"/>
              </a:ext>
            </a:extLst>
          </p:cNvPr>
          <p:cNvSpPr txBox="1">
            <a:spLocks/>
          </p:cNvSpPr>
          <p:nvPr/>
        </p:nvSpPr>
        <p:spPr>
          <a:xfrm>
            <a:off x="6590367" y="2922566"/>
            <a:ext cx="4273420" cy="5431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 algn="ctr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SELECT 3+2;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07F0D-DE02-A1FB-8C62-5CA23722F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81" y="3465734"/>
            <a:ext cx="1050878" cy="63322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C2F1BFC-DECB-1FD3-4C40-69620843AFC3}"/>
              </a:ext>
            </a:extLst>
          </p:cNvPr>
          <p:cNvSpPr txBox="1">
            <a:spLocks/>
          </p:cNvSpPr>
          <p:nvPr/>
        </p:nvSpPr>
        <p:spPr>
          <a:xfrm>
            <a:off x="6590367" y="4644658"/>
            <a:ext cx="4273420" cy="5431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 algn="ctr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SELECT COS(0);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82932E-935E-3B37-D0FE-3C7E74A4E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616" y="5149410"/>
            <a:ext cx="1296925" cy="6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71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6DE4-21F2-1162-1668-29B5E804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 Functions: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B76E1-4343-8A55-786A-2225D018F2FB}"/>
              </a:ext>
            </a:extLst>
          </p:cNvPr>
          <p:cNvSpPr txBox="1">
            <a:spLocks/>
          </p:cNvSpPr>
          <p:nvPr/>
        </p:nvSpPr>
        <p:spPr>
          <a:xfrm>
            <a:off x="569167" y="1369607"/>
            <a:ext cx="10490563" cy="2250671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SELECT </a:t>
            </a:r>
            <a:r>
              <a:rPr lang="en-US" sz="3200" dirty="0" err="1"/>
              <a:t>produce_name</a:t>
            </a:r>
            <a:r>
              <a:rPr lang="en-US" sz="3200" dirty="0"/>
              <a:t>,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produce_reg_price</a:t>
            </a:r>
            <a:r>
              <a:rPr lang="en-US" sz="3200" dirty="0"/>
              <a:t>,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>
                <a:solidFill>
                  <a:srgbClr val="FFFF00"/>
                </a:solidFill>
              </a:rPr>
              <a:t>produce_reg_price</a:t>
            </a:r>
            <a:r>
              <a:rPr lang="en-US" sz="3200" dirty="0">
                <a:solidFill>
                  <a:srgbClr val="FFFF00"/>
                </a:solidFill>
              </a:rPr>
              <a:t> * 1.8</a:t>
            </a:r>
            <a:r>
              <a:rPr lang="en-US" sz="3200" dirty="0"/>
              <a:t> AS </a:t>
            </a:r>
            <a:r>
              <a:rPr lang="en-US" sz="3200" dirty="0" err="1"/>
              <a:t>inflated_price</a:t>
            </a:r>
            <a:r>
              <a:rPr lang="en-US" sz="3200" dirty="0"/>
              <a:t>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FROM produce;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A6367-E7B5-E1E4-EFB9-F46C347D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31" y="4049485"/>
            <a:ext cx="6331338" cy="18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5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6DE4-21F2-1162-1668-29B5E804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 Functions: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B76E1-4343-8A55-786A-2225D018F2FB}"/>
              </a:ext>
            </a:extLst>
          </p:cNvPr>
          <p:cNvSpPr txBox="1">
            <a:spLocks/>
          </p:cNvSpPr>
          <p:nvPr/>
        </p:nvSpPr>
        <p:spPr>
          <a:xfrm>
            <a:off x="569167" y="1369607"/>
            <a:ext cx="10490563" cy="2250671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SELECT </a:t>
            </a:r>
            <a:r>
              <a:rPr lang="en-US" sz="3200" dirty="0" err="1"/>
              <a:t>produce_name</a:t>
            </a:r>
            <a:r>
              <a:rPr lang="en-US" sz="3200" dirty="0"/>
              <a:t>,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produce_reg_price</a:t>
            </a:r>
            <a:r>
              <a:rPr lang="en-US" sz="3200" dirty="0"/>
              <a:t>,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FFFF00"/>
                </a:solidFill>
              </a:rPr>
              <a:t>POW(</a:t>
            </a:r>
            <a:r>
              <a:rPr lang="en-US" sz="3200" dirty="0" err="1">
                <a:solidFill>
                  <a:srgbClr val="FFFF00"/>
                </a:solidFill>
              </a:rPr>
              <a:t>produce_reg_price</a:t>
            </a:r>
            <a:r>
              <a:rPr lang="en-US" sz="3200" dirty="0">
                <a:solidFill>
                  <a:srgbClr val="FFFF00"/>
                </a:solidFill>
              </a:rPr>
              <a:t> + 1, 2)</a:t>
            </a:r>
            <a:r>
              <a:rPr lang="en-US" sz="3200" dirty="0"/>
              <a:t> AS </a:t>
            </a:r>
            <a:r>
              <a:rPr lang="en-US" sz="3200" dirty="0" err="1"/>
              <a:t>inflated_price</a:t>
            </a:r>
            <a:r>
              <a:rPr lang="en-US" sz="3200" dirty="0"/>
              <a:t> 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3200" dirty="0"/>
              <a:t>	FROM produce;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ADF3C4-C4FF-B723-9F78-4769D58D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33" y="3956177"/>
            <a:ext cx="6106890" cy="17448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FD8E50-3536-6214-5A55-0EBD52370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39975" y="3956177"/>
            <a:ext cx="3113450" cy="17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292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C211-8758-A442-9D52-A84FC670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Not Quite Daily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BC12-29B0-11A5-1A88-624DEDB73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4" indent="0" algn="ctr">
              <a:buNone/>
            </a:pPr>
            <a:endParaRPr lang="en-CA" sz="3600" dirty="0"/>
          </a:p>
          <a:p>
            <a:pPr marL="1944" indent="0" algn="ctr">
              <a:buNone/>
            </a:pPr>
            <a:r>
              <a:rPr lang="en-CA" sz="3600" dirty="0"/>
              <a:t>Life is full of surprises</a:t>
            </a:r>
          </a:p>
          <a:p>
            <a:pPr marL="1944" indent="0" algn="ctr">
              <a:buNone/>
            </a:pPr>
            <a:r>
              <a:rPr lang="en-CA" sz="3600" dirty="0"/>
              <a:t>Look at your intermediate results where possible!</a:t>
            </a:r>
          </a:p>
        </p:txBody>
      </p:sp>
    </p:spTree>
    <p:extLst>
      <p:ext uri="{BB962C8B-B14F-4D97-AF65-F5344CB8AC3E}">
        <p14:creationId xmlns:p14="http://schemas.microsoft.com/office/powerpoint/2010/main" val="1309252750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6874-AEAD-2C2A-1685-E5FB73B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RAND(): Random Number Between 0 and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E42CB2-FDAB-1F1C-3A4D-5237BF339B1C}"/>
              </a:ext>
            </a:extLst>
          </p:cNvPr>
          <p:cNvSpPr txBox="1">
            <a:spLocks/>
          </p:cNvSpPr>
          <p:nvPr/>
        </p:nvSpPr>
        <p:spPr>
          <a:xfrm>
            <a:off x="370114" y="1802932"/>
            <a:ext cx="11095288" cy="1064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Uses system clock, probably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RAND() AS rand1, RAND() AS rand2, RAND() AS rand3;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D3B89D-FFF0-63AE-A629-ED5ED7E6C6D9}"/>
              </a:ext>
            </a:extLst>
          </p:cNvPr>
          <p:cNvSpPr txBox="1">
            <a:spLocks/>
          </p:cNvSpPr>
          <p:nvPr/>
        </p:nvSpPr>
        <p:spPr>
          <a:xfrm>
            <a:off x="657442" y="3990568"/>
            <a:ext cx="10520632" cy="13978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User-defined seed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RAND(555) AS rand1, RAND(555) AS rand2, 	RAND(555) AS rand3;</a:t>
            </a:r>
            <a:endParaRPr lang="en-CA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1B35F-47BE-EB65-219E-4A6BC6D48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80" y="5640354"/>
            <a:ext cx="7670440" cy="58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4F16C-2782-D978-B6E3-86048051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25" y="2944616"/>
            <a:ext cx="6873550" cy="6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73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35A2-E167-20BB-E5A7-34F5A7A1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Character (or String)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C464-5B0C-2B93-2A5C-E1F63140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73400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CHAR(</a:t>
            </a:r>
            <a:r>
              <a:rPr lang="en-CA" i="1" dirty="0"/>
              <a:t>n</a:t>
            </a:r>
            <a:r>
              <a:rPr lang="en-CA" dirty="0"/>
              <a:t>): 1 </a:t>
            </a:r>
            <a:r>
              <a:rPr lang="en-CA" dirty="0">
                <a:sym typeface="Symbol" panose="05050102010706020507" pitchFamily="18" charset="2"/>
              </a:rPr>
              <a:t> </a:t>
            </a:r>
            <a:r>
              <a:rPr lang="en-CA" i="1" dirty="0">
                <a:sym typeface="Symbol" panose="05050102010706020507" pitchFamily="18" charset="2"/>
              </a:rPr>
              <a:t>n</a:t>
            </a:r>
            <a:r>
              <a:rPr lang="en-CA" dirty="0">
                <a:sym typeface="Symbol" panose="05050102010706020507" pitchFamily="18" charset="2"/>
              </a:rPr>
              <a:t>  255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Size is </a:t>
            </a:r>
            <a:r>
              <a:rPr lang="en-CA" dirty="0">
                <a:solidFill>
                  <a:srgbClr val="FFFF00"/>
                </a:solidFill>
                <a:sym typeface="Symbol" panose="05050102010706020507" pitchFamily="18" charset="2"/>
              </a:rPr>
              <a:t>reserved</a:t>
            </a:r>
            <a:r>
              <a:rPr lang="en-CA" dirty="0">
                <a:sym typeface="Symbol" panose="05050102010706020507" pitchFamily="18" charset="2"/>
              </a:rPr>
              <a:t> and </a:t>
            </a:r>
            <a:r>
              <a:rPr lang="en-CA" dirty="0">
                <a:solidFill>
                  <a:srgbClr val="FFFF00"/>
                </a:solidFill>
                <a:sym typeface="Symbol" panose="05050102010706020507" pitchFamily="18" charset="2"/>
              </a:rPr>
              <a:t>padded</a:t>
            </a:r>
            <a:r>
              <a:rPr lang="en-CA" dirty="0">
                <a:sym typeface="Symbol" panose="05050102010706020507" pitchFamily="18" charset="2"/>
              </a:rPr>
              <a:t> (so CHAR(255) is always represented with 255 characters)</a:t>
            </a:r>
          </a:p>
          <a:p>
            <a:r>
              <a:rPr lang="en-CA" dirty="0">
                <a:sym typeface="Symbol" panose="05050102010706020507" pitchFamily="18" charset="2"/>
              </a:rPr>
              <a:t>VARCHAR(</a:t>
            </a:r>
            <a:r>
              <a:rPr lang="en-CA" i="1" dirty="0">
                <a:sym typeface="Symbol" panose="05050102010706020507" pitchFamily="18" charset="2"/>
              </a:rPr>
              <a:t>n</a:t>
            </a:r>
            <a:r>
              <a:rPr lang="en-CA" dirty="0">
                <a:sym typeface="Symbol" panose="05050102010706020507" pitchFamily="18" charset="2"/>
              </a:rPr>
              <a:t>): </a:t>
            </a:r>
            <a:r>
              <a:rPr lang="en-CA" dirty="0"/>
              <a:t>1 </a:t>
            </a:r>
            <a:r>
              <a:rPr lang="en-CA" dirty="0">
                <a:sym typeface="Symbol" panose="05050102010706020507" pitchFamily="18" charset="2"/>
              </a:rPr>
              <a:t> </a:t>
            </a:r>
            <a:r>
              <a:rPr lang="en-CA" i="1" dirty="0">
                <a:sym typeface="Symbol" panose="05050102010706020507" pitchFamily="18" charset="2"/>
              </a:rPr>
              <a:t>n</a:t>
            </a:r>
            <a:r>
              <a:rPr lang="en-CA" dirty="0">
                <a:sym typeface="Symbol" panose="05050102010706020507" pitchFamily="18" charset="2"/>
              </a:rPr>
              <a:t>  65,535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Size is </a:t>
            </a:r>
            <a:r>
              <a:rPr lang="en-CA" dirty="0">
                <a:solidFill>
                  <a:srgbClr val="FFFF00"/>
                </a:solidFill>
                <a:sym typeface="Symbol" panose="05050102010706020507" pitchFamily="18" charset="2"/>
              </a:rPr>
              <a:t>dynamically allocated </a:t>
            </a:r>
            <a:r>
              <a:rPr lang="en-CA" dirty="0">
                <a:sym typeface="Symbol" panose="05050102010706020507" pitchFamily="18" charset="2"/>
              </a:rPr>
              <a:t>based on value</a:t>
            </a:r>
          </a:p>
          <a:p>
            <a:r>
              <a:rPr lang="en-CA" dirty="0"/>
              <a:t>TEXT:</a:t>
            </a:r>
          </a:p>
          <a:p>
            <a:pPr lvl="1"/>
            <a:r>
              <a:rPr lang="en-CA" dirty="0"/>
              <a:t>Larger than VARCHAR, less efficient (stored externally). Cannot have DEFAULT value. </a:t>
            </a:r>
            <a:r>
              <a:rPr lang="en-CA" dirty="0">
                <a:solidFill>
                  <a:srgbClr val="FFFF00"/>
                </a:solidFill>
              </a:rPr>
              <a:t>TINYTEXT</a:t>
            </a:r>
            <a:r>
              <a:rPr lang="en-CA" dirty="0"/>
              <a:t>: max 255 characters; </a:t>
            </a:r>
            <a:r>
              <a:rPr lang="en-CA" dirty="0">
                <a:solidFill>
                  <a:srgbClr val="FFFF00"/>
                </a:solidFill>
              </a:rPr>
              <a:t>LONGTEXT</a:t>
            </a:r>
            <a:r>
              <a:rPr lang="en-CA" dirty="0"/>
              <a:t>: max 4,294,967,295</a:t>
            </a:r>
          </a:p>
        </p:txBody>
      </p:sp>
    </p:spTree>
    <p:extLst>
      <p:ext uri="{BB962C8B-B14F-4D97-AF65-F5344CB8AC3E}">
        <p14:creationId xmlns:p14="http://schemas.microsoft.com/office/powerpoint/2010/main" val="32961828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A55F-4A6C-D032-F602-C3EBA09C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2194EB-8B1B-64CD-F238-C97BA6A3A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1" y="2949905"/>
            <a:ext cx="4257528" cy="16328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02A97B-2F2B-D90D-BDD4-8C195D286460}"/>
              </a:ext>
            </a:extLst>
          </p:cNvPr>
          <p:cNvSpPr txBox="1">
            <a:spLocks/>
          </p:cNvSpPr>
          <p:nvPr/>
        </p:nvSpPr>
        <p:spPr>
          <a:xfrm>
            <a:off x="5276095" y="1945433"/>
            <a:ext cx="6676420" cy="114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92D050"/>
                </a:solidFill>
              </a:rPr>
              <a:t>-- Strings are identical, returns 0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3200" dirty="0"/>
              <a:t>SELECT STRCMP('</a:t>
            </a:r>
            <a:r>
              <a:rPr lang="en-US" sz="3200" dirty="0" err="1"/>
              <a:t>grar</a:t>
            </a:r>
            <a:r>
              <a:rPr lang="en-US" sz="3200" dirty="0"/>
              <a:t>','</a:t>
            </a:r>
            <a:r>
              <a:rPr lang="en-US" sz="3200" dirty="0" err="1"/>
              <a:t>grar</a:t>
            </a:r>
            <a:r>
              <a:rPr lang="en-US" sz="3200" dirty="0"/>
              <a:t>');</a:t>
            </a:r>
            <a:endParaRPr lang="en-CA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B9234-076D-9AFA-738B-533D42A2B4A4}"/>
              </a:ext>
            </a:extLst>
          </p:cNvPr>
          <p:cNvSpPr txBox="1">
            <a:spLocks/>
          </p:cNvSpPr>
          <p:nvPr/>
        </p:nvSpPr>
        <p:spPr>
          <a:xfrm>
            <a:off x="5276095" y="3195735"/>
            <a:ext cx="6676420" cy="114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92D050"/>
                </a:solidFill>
              </a:rPr>
              <a:t>-- String1 &lt; String2, returns -1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3200" dirty="0"/>
              <a:t>SELECT STRCMP('</a:t>
            </a:r>
            <a:r>
              <a:rPr lang="en-US" sz="3200" dirty="0" err="1"/>
              <a:t>grar</a:t>
            </a:r>
            <a:r>
              <a:rPr lang="en-US" sz="3200" dirty="0"/>
              <a:t>','</a:t>
            </a:r>
            <a:r>
              <a:rPr lang="en-US" sz="3200" dirty="0" err="1"/>
              <a:t>grarr</a:t>
            </a:r>
            <a:r>
              <a:rPr lang="en-US" sz="3200" dirty="0"/>
              <a:t>');</a:t>
            </a:r>
            <a:endParaRPr lang="en-CA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6683FE-8385-8917-1F62-8DF6CEB66BDD}"/>
              </a:ext>
            </a:extLst>
          </p:cNvPr>
          <p:cNvSpPr txBox="1">
            <a:spLocks/>
          </p:cNvSpPr>
          <p:nvPr/>
        </p:nvSpPr>
        <p:spPr>
          <a:xfrm>
            <a:off x="5276095" y="4446037"/>
            <a:ext cx="6676420" cy="114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92D050"/>
                </a:solidFill>
              </a:rPr>
              <a:t>-- String1 &gt; String2, returns 1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3200" dirty="0"/>
              <a:t>SELECT STRCMP('</a:t>
            </a:r>
            <a:r>
              <a:rPr lang="en-US" sz="3200" dirty="0" err="1"/>
              <a:t>grarr</a:t>
            </a:r>
            <a:r>
              <a:rPr lang="en-US" sz="3200" dirty="0"/>
              <a:t>','</a:t>
            </a:r>
            <a:r>
              <a:rPr lang="en-US" sz="3200" dirty="0" err="1"/>
              <a:t>grar</a:t>
            </a:r>
            <a:r>
              <a:rPr lang="en-US" sz="3200" dirty="0"/>
              <a:t>');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1379772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477B-BB2F-B660-0FF3-C6A49478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 Expressions!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3963-30A1-2B39-34DA-C3125B4CE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5328000"/>
            <a:ext cx="11293200" cy="1141200"/>
          </a:xfrm>
        </p:spPr>
        <p:txBody>
          <a:bodyPr/>
          <a:lstStyle/>
          <a:p>
            <a:pPr marL="1944" indent="0" algn="ctr">
              <a:buNone/>
            </a:pPr>
            <a:r>
              <a:rPr lang="en-CA" dirty="0">
                <a:solidFill>
                  <a:srgbClr val="FFFF00"/>
                </a:solidFill>
              </a:rPr>
              <a:t>NOT ON THE TEST</a:t>
            </a:r>
            <a:r>
              <a:rPr lang="en-CA" dirty="0"/>
              <a:t>, but extremely useful </a:t>
            </a:r>
          </a:p>
          <a:p>
            <a:pPr marL="1944" indent="0" algn="ctr">
              <a:buNone/>
            </a:pPr>
            <a:r>
              <a:rPr lang="en-CA" dirty="0"/>
              <a:t>(and </a:t>
            </a:r>
            <a:r>
              <a:rPr lang="en-CA" i="1" dirty="0"/>
              <a:t>most</a:t>
            </a:r>
            <a:r>
              <a:rPr lang="en-CA" dirty="0"/>
              <a:t> syntax is portable to Python, Perl,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9B8AA-655F-8089-7AF7-743CE0BD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72" y="1605992"/>
            <a:ext cx="6978456" cy="33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824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149-F3B8-A107-B423-4DFA17BE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 Expression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31E8F1-FFED-DB57-6220-4A3EFC90ED63}"/>
              </a:ext>
            </a:extLst>
          </p:cNvPr>
          <p:cNvSpPr txBox="1">
            <a:spLocks/>
          </p:cNvSpPr>
          <p:nvPr/>
        </p:nvSpPr>
        <p:spPr>
          <a:xfrm>
            <a:off x="1183229" y="2144486"/>
            <a:ext cx="9825541" cy="128451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92D050"/>
                </a:solidFill>
              </a:rPr>
              <a:t>-- Any produce name that matches an 'o' followed by a space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92D050"/>
                </a:solidFill>
              </a:rPr>
              <a:t>-- This could also be done with LIKE '%o %'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SELECT * FROM produce WHERE </a:t>
            </a:r>
            <a:r>
              <a:rPr lang="en-US" dirty="0" err="1"/>
              <a:t>produce_name</a:t>
            </a:r>
            <a:r>
              <a:rPr lang="en-US" dirty="0"/>
              <a:t> REGEXP 'o ';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10569-A6A3-4CC0-BEE5-578F46C2E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79" y="3666930"/>
            <a:ext cx="9910042" cy="12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192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149-F3B8-A107-B423-4DFA17BE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 Expression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31E8F1-FFED-DB57-6220-4A3EFC90ED63}"/>
              </a:ext>
            </a:extLst>
          </p:cNvPr>
          <p:cNvSpPr txBox="1">
            <a:spLocks/>
          </p:cNvSpPr>
          <p:nvPr/>
        </p:nvSpPr>
        <p:spPr>
          <a:xfrm>
            <a:off x="925929" y="1530000"/>
            <a:ext cx="10340142" cy="114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 fontScale="85000" lnSpcReduction="10000"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92D050"/>
                </a:solidFill>
              </a:rPr>
              <a:t>-- Regular expressions are case insensitive </a:t>
            </a:r>
            <a:r>
              <a:rPr lang="en-US" sz="3200" i="1" u="sng" dirty="0">
                <a:solidFill>
                  <a:srgbClr val="92D050"/>
                </a:solidFill>
              </a:rPr>
              <a:t>in MySQL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3200" dirty="0"/>
              <a:t>SELECT * FROM produce WHERE </a:t>
            </a:r>
            <a:r>
              <a:rPr lang="en-US" sz="3200" dirty="0" err="1">
                <a:solidFill>
                  <a:srgbClr val="FFFF00"/>
                </a:solidFill>
              </a:rPr>
              <a:t>produce_name</a:t>
            </a:r>
            <a:r>
              <a:rPr lang="en-US" sz="3200" dirty="0">
                <a:solidFill>
                  <a:srgbClr val="FFFF00"/>
                </a:solidFill>
              </a:rPr>
              <a:t> REGEXP </a:t>
            </a:r>
            <a:r>
              <a:rPr lang="en-US" sz="3200" dirty="0">
                <a:solidFill>
                  <a:srgbClr val="FF66CC"/>
                </a:solidFill>
              </a:rPr>
              <a:t>'h'</a:t>
            </a:r>
            <a:r>
              <a:rPr lang="en-US" sz="3200" dirty="0"/>
              <a:t>;</a:t>
            </a: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07D08-537A-CA15-6F9F-EA8E0AD8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4" y="2472612"/>
            <a:ext cx="9773592" cy="1110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A5832-33EC-677D-FF08-A55AF5FE9CA7}"/>
              </a:ext>
            </a:extLst>
          </p:cNvPr>
          <p:cNvSpPr txBox="1"/>
          <p:nvPr/>
        </p:nvSpPr>
        <p:spPr>
          <a:xfrm>
            <a:off x="-1554" y="6469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https://dev.mysql.com/doc/refman/8.0/en/regexp.html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7D8F2B-67AA-DAAF-4218-8F2BEEF2097E}"/>
              </a:ext>
            </a:extLst>
          </p:cNvPr>
          <p:cNvSpPr txBox="1">
            <a:spLocks/>
          </p:cNvSpPr>
          <p:nvPr/>
        </p:nvSpPr>
        <p:spPr>
          <a:xfrm>
            <a:off x="76200" y="3954968"/>
            <a:ext cx="12115800" cy="114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 fontScale="85000" lnSpcReduction="10000"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92D050"/>
                </a:solidFill>
              </a:rPr>
              <a:t>-- How to make them case sensitive</a:t>
            </a:r>
            <a:endParaRPr lang="en-US" sz="3200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3200" dirty="0"/>
              <a:t>SELECT * FROM produce WHERE </a:t>
            </a:r>
            <a:r>
              <a:rPr lang="en-US" sz="3200" dirty="0">
                <a:solidFill>
                  <a:srgbClr val="FFFF00"/>
                </a:solidFill>
              </a:rPr>
              <a:t>REGEXP_LIKE</a:t>
            </a:r>
            <a:r>
              <a:rPr lang="en-US" sz="3200" dirty="0"/>
              <a:t> (</a:t>
            </a:r>
            <a:r>
              <a:rPr lang="en-US" sz="3200" dirty="0" err="1"/>
              <a:t>produce_name</a:t>
            </a:r>
            <a:r>
              <a:rPr lang="en-US" sz="3200" dirty="0"/>
              <a:t> ,'</a:t>
            </a:r>
            <a:r>
              <a:rPr lang="en-US" sz="3200" dirty="0" err="1"/>
              <a:t>h',</a:t>
            </a:r>
            <a:r>
              <a:rPr lang="en-US" sz="3200" dirty="0" err="1">
                <a:solidFill>
                  <a:srgbClr val="FFFF00"/>
                </a:solidFill>
              </a:rPr>
              <a:t>'c</a:t>
            </a:r>
            <a:r>
              <a:rPr lang="en-US" sz="3200" dirty="0">
                <a:solidFill>
                  <a:srgbClr val="FFFF00"/>
                </a:solidFill>
              </a:rPr>
              <a:t>'</a:t>
            </a:r>
            <a:r>
              <a:rPr lang="en-US" sz="3200" dirty="0"/>
              <a:t>);</a:t>
            </a:r>
            <a:endParaRPr lang="en-CA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1ACB7E-9163-DF97-3AAF-0A475001B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6" y="4807187"/>
            <a:ext cx="9786582" cy="8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16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7A2A-1F2E-B2D3-C8FC-7D5DB9DF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DC7BF-3CF8-ECE3-C33D-36693E8A2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525641"/>
          </a:xfrm>
        </p:spPr>
        <p:txBody>
          <a:bodyPr>
            <a:normAutofit/>
          </a:bodyPr>
          <a:lstStyle/>
          <a:p>
            <a:r>
              <a:rPr lang="en-CA" dirty="0"/>
              <a:t>Datatypes and operations</a:t>
            </a:r>
          </a:p>
          <a:p>
            <a:pPr lvl="1"/>
            <a:r>
              <a:rPr lang="en-CA" dirty="0"/>
              <a:t>Numeric</a:t>
            </a:r>
          </a:p>
          <a:p>
            <a:pPr lvl="1"/>
            <a:r>
              <a:rPr lang="en-CA" dirty="0"/>
              <a:t>Text</a:t>
            </a:r>
          </a:p>
          <a:p>
            <a:pPr lvl="1"/>
            <a:r>
              <a:rPr lang="en-CA" dirty="0"/>
              <a:t>Date/time</a:t>
            </a:r>
          </a:p>
          <a:p>
            <a:pPr lvl="1"/>
            <a:r>
              <a:rPr lang="en-CA" dirty="0"/>
              <a:t>Casting</a:t>
            </a:r>
          </a:p>
          <a:p>
            <a:r>
              <a:rPr lang="en-CA" dirty="0"/>
              <a:t>Finishing the Data Definition story</a:t>
            </a:r>
          </a:p>
        </p:txBody>
      </p:sp>
    </p:spTree>
    <p:extLst>
      <p:ext uri="{BB962C8B-B14F-4D97-AF65-F5344CB8AC3E}">
        <p14:creationId xmlns:p14="http://schemas.microsoft.com/office/powerpoint/2010/main" val="557026539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C149-F3B8-A107-B423-4DFA17BE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 Expression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31E8F1-FFED-DB57-6220-4A3EFC90ED63}"/>
              </a:ext>
            </a:extLst>
          </p:cNvPr>
          <p:cNvSpPr txBox="1">
            <a:spLocks/>
          </p:cNvSpPr>
          <p:nvPr/>
        </p:nvSpPr>
        <p:spPr>
          <a:xfrm>
            <a:off x="445008" y="1529999"/>
            <a:ext cx="11301984" cy="155843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Match 1 or more consecutive occurrences of the letter 'n' in the first part of '</a:t>
            </a:r>
            <a:r>
              <a:rPr lang="en-US" sz="2800" i="1" dirty="0" err="1">
                <a:solidFill>
                  <a:srgbClr val="92D050"/>
                </a:solidFill>
              </a:rPr>
              <a:t>produce_name</a:t>
            </a:r>
            <a:r>
              <a:rPr lang="en-US" sz="2800" i="1" dirty="0">
                <a:solidFill>
                  <a:srgbClr val="92D050"/>
                </a:solidFill>
              </a:rPr>
              <a:t>' (there is a space after *)</a:t>
            </a:r>
            <a:endParaRPr lang="en-US" sz="2800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SELECT * FROM produce WHERE </a:t>
            </a:r>
            <a:r>
              <a:rPr lang="en-US" sz="2800" dirty="0" err="1"/>
              <a:t>produce_name</a:t>
            </a:r>
            <a:r>
              <a:rPr lang="en-US" sz="2800" dirty="0"/>
              <a:t> REGEXP </a:t>
            </a:r>
            <a:r>
              <a:rPr lang="en-US" sz="2800" dirty="0">
                <a:solidFill>
                  <a:srgbClr val="FFFF00"/>
                </a:solidFill>
              </a:rPr>
              <a:t>'n+</a:t>
            </a:r>
            <a:r>
              <a:rPr lang="en-US" sz="2800" dirty="0">
                <a:solidFill>
                  <a:srgbClr val="FFC000"/>
                </a:solidFill>
              </a:rPr>
              <a:t>.*</a:t>
            </a:r>
            <a:r>
              <a:rPr lang="en-US" sz="2800" dirty="0">
                <a:solidFill>
                  <a:srgbClr val="FFFF00"/>
                </a:solidFill>
              </a:rPr>
              <a:t> '</a:t>
            </a:r>
            <a:r>
              <a:rPr lang="en-US" sz="2800" dirty="0"/>
              <a:t>;</a:t>
            </a:r>
            <a:endParaRPr lang="en-C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A5832-33EC-677D-FF08-A55AF5FE9CA7}"/>
              </a:ext>
            </a:extLst>
          </p:cNvPr>
          <p:cNvSpPr txBox="1"/>
          <p:nvPr/>
        </p:nvSpPr>
        <p:spPr>
          <a:xfrm>
            <a:off x="-1554" y="6469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https://dev.mysql.com/doc/refman/8.0/en/regexp.html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6AD9E-086F-9275-9485-92B5B3DE7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28" y="3088433"/>
            <a:ext cx="8694344" cy="1800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66EF2-D334-6B74-68CF-78F3D10EC83A}"/>
              </a:ext>
            </a:extLst>
          </p:cNvPr>
          <p:cNvSpPr txBox="1"/>
          <p:nvPr/>
        </p:nvSpPr>
        <p:spPr>
          <a:xfrm>
            <a:off x="3047223" y="523294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/>
              <a:t>Does not match </a:t>
            </a:r>
            <a:r>
              <a:rPr lang="en-CA" sz="2800" dirty="0">
                <a:solidFill>
                  <a:srgbClr val="FFFF00"/>
                </a:solidFill>
              </a:rPr>
              <a:t>'</a:t>
            </a:r>
            <a:r>
              <a:rPr lang="en-CA" sz="2800" dirty="0" err="1">
                <a:solidFill>
                  <a:srgbClr val="FFFF00"/>
                </a:solidFill>
              </a:rPr>
              <a:t>Ataulfo</a:t>
            </a:r>
            <a:r>
              <a:rPr lang="en-CA" sz="2800" dirty="0">
                <a:solidFill>
                  <a:srgbClr val="FFFF00"/>
                </a:solidFill>
              </a:rPr>
              <a:t> Mango'</a:t>
            </a:r>
          </a:p>
        </p:txBody>
      </p:sp>
    </p:spTree>
    <p:extLst>
      <p:ext uri="{BB962C8B-B14F-4D97-AF65-F5344CB8AC3E}">
        <p14:creationId xmlns:p14="http://schemas.microsoft.com/office/powerpoint/2010/main" val="38681838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A1E0-60D0-825E-F4C0-946860CC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Thinking About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DF7E-F6BE-3519-8D77-699FFCA3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305992"/>
            <a:ext cx="11293200" cy="4579336"/>
          </a:xfrm>
        </p:spPr>
        <p:txBody>
          <a:bodyPr>
            <a:normAutofit/>
          </a:bodyPr>
          <a:lstStyle/>
          <a:p>
            <a:r>
              <a:rPr lang="en-CA" sz="2800" dirty="0"/>
              <a:t>Single-column table: 661,405 rows, </a:t>
            </a:r>
          </a:p>
          <a:p>
            <a:pPr lvl="1"/>
            <a:r>
              <a:rPr lang="en-CA" sz="2800" dirty="0"/>
              <a:t>MIN value in column = 7</a:t>
            </a:r>
          </a:p>
          <a:p>
            <a:pPr lvl="1"/>
            <a:r>
              <a:rPr lang="en-CA" sz="2800" dirty="0"/>
              <a:t>MAX value in column = 2,698,682</a:t>
            </a:r>
          </a:p>
          <a:p>
            <a:r>
              <a:rPr lang="en-CA" sz="2800" dirty="0"/>
              <a:t>Memory usage: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F1DED-9D28-5056-D853-45595D7A8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137697"/>
              </p:ext>
            </p:extLst>
          </p:nvPr>
        </p:nvGraphicFramePr>
        <p:xfrm>
          <a:off x="3396344" y="4066288"/>
          <a:ext cx="7619336" cy="228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9997">
                  <a:extLst>
                    <a:ext uri="{9D8B030D-6E8A-4147-A177-3AD203B41FA5}">
                      <a16:colId xmlns:a16="http://schemas.microsoft.com/office/drawing/2014/main" val="896148633"/>
                    </a:ext>
                  </a:extLst>
                </a:gridCol>
                <a:gridCol w="4409339">
                  <a:extLst>
                    <a:ext uri="{9D8B030D-6E8A-4147-A177-3AD203B41FA5}">
                      <a16:colId xmlns:a16="http://schemas.microsoft.com/office/drawing/2014/main" val="58680592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Numeric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String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4269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INT: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VARCHAR(7):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503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BIGINT: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VARCHAR(4095):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329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FLOAT: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CHAR(7):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973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DOUBLE: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CHAR(255): 195.73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34926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TEXT: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52579"/>
                  </a:ext>
                </a:extLst>
              </a:tr>
            </a:tbl>
          </a:graphicData>
        </a:graphic>
      </p:graphicFrame>
      <p:sp>
        <p:nvSpPr>
          <p:cNvPr id="10" name="Arrow: Left 9">
            <a:extLst>
              <a:ext uri="{FF2B5EF4-FFF2-40B4-BE49-F238E27FC236}">
                <a16:creationId xmlns:a16="http://schemas.microsoft.com/office/drawing/2014/main" id="{6BDC7C9F-1D8E-9B56-41B5-F8C65AD67C83}"/>
              </a:ext>
            </a:extLst>
          </p:cNvPr>
          <p:cNvSpPr/>
          <p:nvPr/>
        </p:nvSpPr>
        <p:spPr>
          <a:xfrm>
            <a:off x="10895082" y="5188642"/>
            <a:ext cx="552450" cy="5619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B34E6-0C01-E9DF-E4A9-192BB0509EA8}"/>
              </a:ext>
            </a:extLst>
          </p:cNvPr>
          <p:cNvSpPr txBox="1"/>
          <p:nvPr/>
        </p:nvSpPr>
        <p:spPr>
          <a:xfrm>
            <a:off x="11447532" y="520801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0669954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B2B-3A51-EECF-F3C7-70F2CFD7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What's Going On Here?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E4E8C-843F-E6F5-5D5B-9E32904F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59723"/>
              </p:ext>
            </p:extLst>
          </p:nvPr>
        </p:nvGraphicFramePr>
        <p:xfrm>
          <a:off x="4524691" y="2193962"/>
          <a:ext cx="7077075" cy="228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1545">
                  <a:extLst>
                    <a:ext uri="{9D8B030D-6E8A-4147-A177-3AD203B41FA5}">
                      <a16:colId xmlns:a16="http://schemas.microsoft.com/office/drawing/2014/main" val="896148633"/>
                    </a:ext>
                  </a:extLst>
                </a:gridCol>
                <a:gridCol w="4095530">
                  <a:extLst>
                    <a:ext uri="{9D8B030D-6E8A-4147-A177-3AD203B41FA5}">
                      <a16:colId xmlns:a16="http://schemas.microsoft.com/office/drawing/2014/main" val="58680592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Numeric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String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4269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INT: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VARCHAR(7):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503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BIGINT: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VARCHAR(4095):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329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FLOAT: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CHAR(7):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973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DOUBLE: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CHAR(255): 195.73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34926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TEXT: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5257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2981E604-F718-4C60-E85E-DD16821921F4}"/>
              </a:ext>
            </a:extLst>
          </p:cNvPr>
          <p:cNvSpPr/>
          <p:nvPr/>
        </p:nvSpPr>
        <p:spPr>
          <a:xfrm>
            <a:off x="4095953" y="2472612"/>
            <a:ext cx="289249" cy="1726164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B26FB-933F-06DC-BD35-FC98C314BF1A}"/>
              </a:ext>
            </a:extLst>
          </p:cNvPr>
          <p:cNvSpPr txBox="1"/>
          <p:nvPr/>
        </p:nvSpPr>
        <p:spPr>
          <a:xfrm>
            <a:off x="430245" y="2735529"/>
            <a:ext cx="3595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price of precision:</a:t>
            </a:r>
          </a:p>
          <a:p>
            <a:r>
              <a:rPr lang="en-CA" sz="2400" dirty="0"/>
              <a:t>INT, FLOAT vs BIGINT, DOUBLE</a:t>
            </a:r>
          </a:p>
        </p:txBody>
      </p:sp>
    </p:spTree>
    <p:extLst>
      <p:ext uri="{BB962C8B-B14F-4D97-AF65-F5344CB8AC3E}">
        <p14:creationId xmlns:p14="http://schemas.microsoft.com/office/powerpoint/2010/main" val="14093190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B2B-3A51-EECF-F3C7-70F2CFD7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What's Going On Here?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E4E8C-843F-E6F5-5D5B-9E32904F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190030"/>
              </p:ext>
            </p:extLst>
          </p:nvPr>
        </p:nvGraphicFramePr>
        <p:xfrm>
          <a:off x="448056" y="2421729"/>
          <a:ext cx="7077075" cy="228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1545">
                  <a:extLst>
                    <a:ext uri="{9D8B030D-6E8A-4147-A177-3AD203B41FA5}">
                      <a16:colId xmlns:a16="http://schemas.microsoft.com/office/drawing/2014/main" val="896148633"/>
                    </a:ext>
                  </a:extLst>
                </a:gridCol>
                <a:gridCol w="4095530">
                  <a:extLst>
                    <a:ext uri="{9D8B030D-6E8A-4147-A177-3AD203B41FA5}">
                      <a16:colId xmlns:a16="http://schemas.microsoft.com/office/drawing/2014/main" val="58680592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Numeric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</a:rPr>
                        <a:t>String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4269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INT: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VARCHAR(7):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503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BIGINT: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VARCHAR(4095):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329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FLOAT: 20.55 MB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CHAR(7):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8973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DOUBLE: 23.55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CHAR(255): 195.73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34926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TEXT: 21.55 MB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17" marR="14817" marT="14817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5257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2981E604-F718-4C60-E85E-DD16821921F4}"/>
              </a:ext>
            </a:extLst>
          </p:cNvPr>
          <p:cNvSpPr/>
          <p:nvPr/>
        </p:nvSpPr>
        <p:spPr>
          <a:xfrm rot="10800000">
            <a:off x="7723824" y="2472611"/>
            <a:ext cx="269322" cy="2181701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B26FB-933F-06DC-BD35-FC98C314BF1A}"/>
              </a:ext>
            </a:extLst>
          </p:cNvPr>
          <p:cNvSpPr txBox="1"/>
          <p:nvPr/>
        </p:nvSpPr>
        <p:spPr>
          <a:xfrm>
            <a:off x="8191839" y="2870963"/>
            <a:ext cx="3432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FF00"/>
                </a:solidFill>
              </a:rPr>
              <a:t>Variable length</a:t>
            </a:r>
            <a:r>
              <a:rPr lang="en-CA" sz="2800" dirty="0"/>
              <a:t>:</a:t>
            </a:r>
          </a:p>
          <a:p>
            <a:r>
              <a:rPr lang="en-CA" sz="2800" dirty="0"/>
              <a:t>VARCHAR, TEXT</a:t>
            </a:r>
          </a:p>
          <a:p>
            <a:r>
              <a:rPr lang="en-CA" sz="2800" dirty="0">
                <a:solidFill>
                  <a:srgbClr val="FFFF00"/>
                </a:solidFill>
              </a:rPr>
              <a:t>Fixed length</a:t>
            </a:r>
            <a:r>
              <a:rPr lang="en-CA" sz="2800" dirty="0"/>
              <a:t>: CHAR(</a:t>
            </a:r>
            <a:r>
              <a:rPr lang="en-CA" sz="2800" i="1" dirty="0"/>
              <a:t>n</a:t>
            </a:r>
            <a:r>
              <a:rPr lang="en-CA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75473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500E-C241-EF8D-D1CB-FFA7804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Datatypes:</a:t>
            </a:r>
            <a:br>
              <a:rPr lang="en-CA" dirty="0"/>
            </a:br>
            <a:r>
              <a:rPr lang="en-CA" dirty="0"/>
              <a:t>The story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419A-13F7-20E9-BB63-1F158B98A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346423"/>
          </a:xfrm>
        </p:spPr>
        <p:txBody>
          <a:bodyPr>
            <a:normAutofit/>
          </a:bodyPr>
          <a:lstStyle/>
          <a:p>
            <a:r>
              <a:rPr lang="en-CA" dirty="0"/>
              <a:t>Numeric and string</a:t>
            </a:r>
          </a:p>
          <a:p>
            <a:r>
              <a:rPr lang="en-CA" dirty="0"/>
              <a:t>Each has several variants that vary in:</a:t>
            </a:r>
          </a:p>
          <a:p>
            <a:pPr lvl="1"/>
            <a:r>
              <a:rPr lang="en-CA" dirty="0"/>
              <a:t>Memory usage</a:t>
            </a:r>
          </a:p>
          <a:p>
            <a:pPr lvl="1"/>
            <a:r>
              <a:rPr lang="en-CA" dirty="0"/>
              <a:t>Efficiency</a:t>
            </a:r>
          </a:p>
          <a:p>
            <a:pPr lvl="1"/>
            <a:r>
              <a:rPr lang="en-CA" dirty="0"/>
              <a:t>Available functions</a:t>
            </a:r>
          </a:p>
          <a:p>
            <a:pPr lvl="1"/>
            <a:r>
              <a:rPr lang="en-CA" dirty="0"/>
              <a:t>Precision</a:t>
            </a:r>
          </a:p>
          <a:p>
            <a:r>
              <a:rPr lang="en-CA" dirty="0"/>
              <a:t>Now it's time for the third main class of datatypes:</a:t>
            </a:r>
          </a:p>
        </p:txBody>
      </p:sp>
    </p:spTree>
    <p:extLst>
      <p:ext uri="{BB962C8B-B14F-4D97-AF65-F5344CB8AC3E}">
        <p14:creationId xmlns:p14="http://schemas.microsoft.com/office/powerpoint/2010/main" val="3241741583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870F34-A391-6177-A467-1DEE107F9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 bwMode="auto">
          <a:xfrm>
            <a:off x="0" y="0"/>
            <a:ext cx="12214662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CA6AC-5865-28C8-FAE3-8DB6EA14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97231"/>
            <a:ext cx="12198096" cy="76714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/>
              <a:t>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2472808801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BBF-9AF4-4FA1-F99D-77185A30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D957-9217-B9E5-971D-0588F9205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534971"/>
          </a:xfrm>
        </p:spPr>
        <p:txBody>
          <a:bodyPr>
            <a:normAutofit lnSpcReduction="10000"/>
          </a:bodyPr>
          <a:lstStyle/>
          <a:p>
            <a:r>
              <a:rPr lang="en-CA" sz="2800" dirty="0">
                <a:solidFill>
                  <a:srgbClr val="FFFF00"/>
                </a:solidFill>
              </a:rPr>
              <a:t>DATE</a:t>
            </a:r>
            <a:r>
              <a:rPr lang="en-CA" sz="2800" dirty="0"/>
              <a:t>: </a:t>
            </a:r>
            <a:r>
              <a:rPr lang="en-CA" sz="2800" dirty="0" err="1"/>
              <a:t>yyyy</a:t>
            </a:r>
            <a:r>
              <a:rPr lang="en-CA" sz="2800" dirty="0"/>
              <a:t>-mm-dd</a:t>
            </a:r>
          </a:p>
          <a:p>
            <a:r>
              <a:rPr lang="en-CA" sz="2800" dirty="0">
                <a:solidFill>
                  <a:srgbClr val="FFFF00"/>
                </a:solidFill>
              </a:rPr>
              <a:t>TIME</a:t>
            </a:r>
            <a:r>
              <a:rPr lang="en-CA" sz="2800" dirty="0"/>
              <a:t>: </a:t>
            </a:r>
            <a:r>
              <a:rPr lang="en-CA" sz="2800" dirty="0" err="1"/>
              <a:t>hh:mm:ss</a:t>
            </a:r>
            <a:r>
              <a:rPr lang="en-CA" sz="2800" dirty="0"/>
              <a:t>[.fraction]</a:t>
            </a:r>
          </a:p>
          <a:p>
            <a:pPr lvl="1"/>
            <a:r>
              <a:rPr lang="en-CA" sz="2800" dirty="0"/>
              <a:t>'-838:59:59.000000' to '838:59:59.000000'</a:t>
            </a:r>
          </a:p>
          <a:p>
            <a:r>
              <a:rPr lang="en-CA" sz="2800" dirty="0">
                <a:solidFill>
                  <a:srgbClr val="FFFF00"/>
                </a:solidFill>
              </a:rPr>
              <a:t>DATETIME</a:t>
            </a:r>
            <a:r>
              <a:rPr lang="en-CA" sz="2800" dirty="0"/>
              <a:t>: </a:t>
            </a:r>
            <a:r>
              <a:rPr lang="en-US" sz="2800" dirty="0" err="1"/>
              <a:t>yyyy</a:t>
            </a:r>
            <a:r>
              <a:rPr lang="en-US" sz="2800" dirty="0"/>
              <a:t>-mm-dd </a:t>
            </a:r>
            <a:r>
              <a:rPr lang="en-US" sz="2800" dirty="0" err="1"/>
              <a:t>hh:mm:ss</a:t>
            </a:r>
            <a:r>
              <a:rPr lang="en-US" sz="2800" dirty="0"/>
              <a:t>[.fraction]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TIMESTAMP</a:t>
            </a:r>
            <a:r>
              <a:rPr lang="en-US" sz="2800" dirty="0"/>
              <a:t>: Like DATETIME, but: </a:t>
            </a:r>
          </a:p>
          <a:p>
            <a:pPr lvl="1"/>
            <a:r>
              <a:rPr lang="en-US" sz="2800" dirty="0"/>
              <a:t>Lesser range (1970-2038 as opposed to 1000-9999)</a:t>
            </a:r>
          </a:p>
          <a:p>
            <a:pPr lvl="1"/>
            <a:r>
              <a:rPr lang="en-US" sz="2800" dirty="0"/>
              <a:t>Different storage requirements and time-zone handling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29812914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52E4-DD25-F4DA-8A46-33094B07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Date and Time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9E636-1460-C74C-CE3D-80C34474D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48" y="1428854"/>
            <a:ext cx="8252928" cy="47335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E221B-A224-6D24-F397-6F1CC50A5CAA}"/>
              </a:ext>
            </a:extLst>
          </p:cNvPr>
          <p:cNvSpPr txBox="1"/>
          <p:nvPr/>
        </p:nvSpPr>
        <p:spPr>
          <a:xfrm>
            <a:off x="0" y="6454699"/>
            <a:ext cx="78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https://dev.mysql.com/doc/refman/8.0/en/date-and-time-functions.html</a:t>
            </a:r>
          </a:p>
        </p:txBody>
      </p:sp>
    </p:spTree>
    <p:extLst>
      <p:ext uri="{BB962C8B-B14F-4D97-AF65-F5344CB8AC3E}">
        <p14:creationId xmlns:p14="http://schemas.microsoft.com/office/powerpoint/2010/main" val="1771943800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1160-A141-B3A1-F45F-88D825EF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Things to Be Careful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D00F-2EFA-6C59-DCFE-A1D9AEB4C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11:12 is 00:11:12, not 11:12:00</a:t>
            </a:r>
          </a:p>
          <a:p>
            <a:r>
              <a:rPr lang="en-CA" sz="2800" dirty="0"/>
              <a:t>Invalid values are set to 00:00:00</a:t>
            </a:r>
          </a:p>
          <a:p>
            <a:r>
              <a:rPr lang="en-CA" sz="2800" dirty="0"/>
              <a:t>Time zones!</a:t>
            </a:r>
          </a:p>
          <a:p>
            <a:r>
              <a:rPr lang="en-CA" sz="2800" dirty="0"/>
              <a:t>YYYY/MM/DD format is atypical relative to common usage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36041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15C0-F5C5-3B18-F1C4-97079956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Adding Dates and Times</a:t>
            </a:r>
          </a:p>
        </p:txBody>
      </p:sp>
      <p:pic>
        <p:nvPicPr>
          <p:cNvPr id="5" name="Content Placeholder 4" descr="A dog holding a frisbee in grass&#10;&#10;Description automatically generated">
            <a:extLst>
              <a:ext uri="{FF2B5EF4-FFF2-40B4-BE49-F238E27FC236}">
                <a16:creationId xmlns:a16="http://schemas.microsoft.com/office/drawing/2014/main" id="{2D727C84-D271-D056-126D-F9D989AC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4635" y="1228086"/>
            <a:ext cx="6562730" cy="4979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94A7A-C6CA-2F27-7A83-41FA2473509B}"/>
              </a:ext>
            </a:extLst>
          </p:cNvPr>
          <p:cNvSpPr txBox="1"/>
          <p:nvPr/>
        </p:nvSpPr>
        <p:spPr>
          <a:xfrm>
            <a:off x="3165550" y="6207590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The Story of Mersey and Her Eyedrops</a:t>
            </a:r>
          </a:p>
        </p:txBody>
      </p:sp>
    </p:spTree>
    <p:extLst>
      <p:ext uri="{BB962C8B-B14F-4D97-AF65-F5344CB8AC3E}">
        <p14:creationId xmlns:p14="http://schemas.microsoft.com/office/powerpoint/2010/main" val="137387718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793E5-4C08-CCE7-51F9-5B06001F1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2662" y="0"/>
            <a:ext cx="12214662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DA598-A1AA-5568-C210-AD7BD38F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62" y="5827575"/>
            <a:ext cx="12243420" cy="83992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/>
              <a:t>Part 1: MySQL Datatypes</a:t>
            </a:r>
          </a:p>
        </p:txBody>
      </p:sp>
    </p:spTree>
    <p:extLst>
      <p:ext uri="{BB962C8B-B14F-4D97-AF65-F5344CB8AC3E}">
        <p14:creationId xmlns:p14="http://schemas.microsoft.com/office/powerpoint/2010/main" val="2560164897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8921-E1D5-98B0-68DE-708D0A6C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Recording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F7C30D-69DE-C20C-78F1-C9555F03619A}"/>
              </a:ext>
            </a:extLst>
          </p:cNvPr>
          <p:cNvSpPr txBox="1">
            <a:spLocks/>
          </p:cNvSpPr>
          <p:nvPr/>
        </p:nvSpPr>
        <p:spPr>
          <a:xfrm>
            <a:off x="585597" y="1240750"/>
            <a:ext cx="10863064" cy="3051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Create the table to record eyedrops</a:t>
            </a:r>
            <a:endParaRPr lang="en-US" sz="2800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CREATE TABLE eyedrops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id INT PRIMARY KEY AUTO_INCREMENT,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</a:t>
            </a:r>
            <a:r>
              <a:rPr lang="en-US" sz="2800" dirty="0" err="1"/>
              <a:t>eyedrop_date</a:t>
            </a:r>
            <a:r>
              <a:rPr lang="en-US" sz="2800" dirty="0"/>
              <a:t> DATE,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</a:t>
            </a:r>
            <a:r>
              <a:rPr lang="en-US" sz="2800" dirty="0" err="1"/>
              <a:t>eyedrop_time</a:t>
            </a:r>
            <a:r>
              <a:rPr lang="en-US" sz="2800" dirty="0"/>
              <a:t> TIME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);</a:t>
            </a:r>
            <a:endParaRPr lang="en-CA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10066D-7898-DCE7-8253-C37149FF38DE}"/>
              </a:ext>
            </a:extLst>
          </p:cNvPr>
          <p:cNvSpPr txBox="1">
            <a:spLocks/>
          </p:cNvSpPr>
          <p:nvPr/>
        </p:nvSpPr>
        <p:spPr>
          <a:xfrm>
            <a:off x="585597" y="4595548"/>
            <a:ext cx="10863064" cy="20434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INSERT INTO eyedrops (</a:t>
            </a:r>
            <a:r>
              <a:rPr lang="en-US" sz="2800" dirty="0" err="1"/>
              <a:t>eyedrop_date</a:t>
            </a:r>
            <a:r>
              <a:rPr lang="en-US" sz="2800" dirty="0"/>
              <a:t>, </a:t>
            </a:r>
            <a:r>
              <a:rPr lang="en-US" sz="2800" dirty="0" err="1"/>
              <a:t>eyedrop_time</a:t>
            </a:r>
            <a:r>
              <a:rPr lang="en-US" sz="2800" dirty="0"/>
              <a:t>) VALUES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 ('2023-10-15','08:35:00'), ('2023-10-15','13:00:00'),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('2023-10-15','18:12:00'), ('2023-10-16','06:30:00'),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('2023-10-16','13:30:00'), ('2023-10-16','23:45:00');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58112867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8921-E1D5-98B0-68DE-708D0A6C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Recording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F7C30D-69DE-C20C-78F1-C9555F03619A}"/>
              </a:ext>
            </a:extLst>
          </p:cNvPr>
          <p:cNvSpPr txBox="1">
            <a:spLocks/>
          </p:cNvSpPr>
          <p:nvPr/>
        </p:nvSpPr>
        <p:spPr>
          <a:xfrm>
            <a:off x="585597" y="1240750"/>
            <a:ext cx="10863064" cy="3051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Create the table to record eyedrops</a:t>
            </a:r>
            <a:endParaRPr lang="en-US" sz="2800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CREATE TABLE eyedrops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id INT PRIMARY KEY AUTO_INCREMENT,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</a:t>
            </a:r>
            <a:r>
              <a:rPr lang="en-US" sz="2800" dirty="0" err="1"/>
              <a:t>eyedrop_date</a:t>
            </a:r>
            <a:r>
              <a:rPr lang="en-US" sz="2800" dirty="0"/>
              <a:t> DATE,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</a:t>
            </a:r>
            <a:r>
              <a:rPr lang="en-US" sz="2800" dirty="0" err="1"/>
              <a:t>eyedrop_time</a:t>
            </a:r>
            <a:r>
              <a:rPr lang="en-US" sz="2800" dirty="0"/>
              <a:t> TIME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);</a:t>
            </a:r>
            <a:endParaRPr lang="en-CA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10066D-7898-DCE7-8253-C37149FF38DE}"/>
              </a:ext>
            </a:extLst>
          </p:cNvPr>
          <p:cNvSpPr txBox="1">
            <a:spLocks/>
          </p:cNvSpPr>
          <p:nvPr/>
        </p:nvSpPr>
        <p:spPr>
          <a:xfrm>
            <a:off x="585597" y="4595548"/>
            <a:ext cx="10863064" cy="20434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INSERT INTO eyedrops (</a:t>
            </a:r>
            <a:r>
              <a:rPr lang="en-US" sz="2800" dirty="0" err="1"/>
              <a:t>eyedrop_date</a:t>
            </a:r>
            <a:r>
              <a:rPr lang="en-US" sz="2800" dirty="0"/>
              <a:t>, </a:t>
            </a:r>
            <a:r>
              <a:rPr lang="en-US" sz="2800" dirty="0" err="1"/>
              <a:t>eyedrop_time</a:t>
            </a:r>
            <a:r>
              <a:rPr lang="en-US" sz="2800" dirty="0"/>
              <a:t>) VALUES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 ('2023-10-15','08:35:00'), ('2023-10-15','13:00:00'),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('2023-10-15','18:12:00'), ('2023-10-16','06:30:00'),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US" sz="2800" dirty="0"/>
              <a:t>('2023-10-16','13:30:00'), ('2023-10-16','23:45:00');</a:t>
            </a:r>
            <a:endParaRPr lang="en-CA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ACBAC-E76C-4915-DD34-1D2BE017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04" y="1502009"/>
            <a:ext cx="6374192" cy="34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884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3AD2-0D4E-6F9F-A428-6D52DBB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 on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800222-52C1-8157-08CC-6D676D9CB12D}"/>
              </a:ext>
            </a:extLst>
          </p:cNvPr>
          <p:cNvSpPr txBox="1">
            <a:spLocks/>
          </p:cNvSpPr>
          <p:nvPr/>
        </p:nvSpPr>
        <p:spPr>
          <a:xfrm>
            <a:off x="585597" y="1828579"/>
            <a:ext cx="10863064" cy="20032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INNER JOIN to get consecutive administrations </a:t>
            </a:r>
            <a:endParaRPr lang="en-US" sz="2800" i="1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* 	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FROM eyedrops E1 INNER JOIN eyedrops E2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ON (</a:t>
            </a:r>
            <a:r>
              <a:rPr lang="en-US" sz="2800" i="1" dirty="0">
                <a:solidFill>
                  <a:srgbClr val="FFFF00"/>
                </a:solidFill>
              </a:rPr>
              <a:t>E1.id + 1</a:t>
            </a:r>
            <a:r>
              <a:rPr lang="en-US" sz="2800" i="1" dirty="0"/>
              <a:t> = </a:t>
            </a:r>
            <a:r>
              <a:rPr lang="en-US" sz="2800" i="1" dirty="0">
                <a:solidFill>
                  <a:srgbClr val="FFC000"/>
                </a:solidFill>
              </a:rPr>
              <a:t>E2.id</a:t>
            </a:r>
            <a:r>
              <a:rPr lang="en-US" sz="2800" i="1" dirty="0"/>
              <a:t>);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49A1-6EB2-EA8E-CED5-CC025EB8D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50" y="4071016"/>
            <a:ext cx="8543100" cy="2003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034C67-59CB-0F10-1E8D-37463D55575C}"/>
              </a:ext>
            </a:extLst>
          </p:cNvPr>
          <p:cNvSpPr/>
          <p:nvPr/>
        </p:nvSpPr>
        <p:spPr>
          <a:xfrm>
            <a:off x="2276669" y="4450702"/>
            <a:ext cx="802433" cy="16235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E6D09-9E97-7A14-76E2-2B3B25B54578}"/>
              </a:ext>
            </a:extLst>
          </p:cNvPr>
          <p:cNvSpPr/>
          <p:nvPr/>
        </p:nvSpPr>
        <p:spPr>
          <a:xfrm>
            <a:off x="6372807" y="4450702"/>
            <a:ext cx="802433" cy="16235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2245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3AD2-0D4E-6F9F-A428-6D52DBB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 on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800222-52C1-8157-08CC-6D676D9CB12D}"/>
              </a:ext>
            </a:extLst>
          </p:cNvPr>
          <p:cNvSpPr txBox="1">
            <a:spLocks/>
          </p:cNvSpPr>
          <p:nvPr/>
        </p:nvSpPr>
        <p:spPr>
          <a:xfrm>
            <a:off x="0" y="1828579"/>
            <a:ext cx="12192000" cy="20434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Subtract times 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E1.id, E2.eyedrop_time, E1.eyedrop_time,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</a:t>
            </a:r>
            <a:r>
              <a:rPr lang="en-US" sz="2800" i="1" dirty="0">
                <a:solidFill>
                  <a:srgbClr val="FFFF00"/>
                </a:solidFill>
              </a:rPr>
              <a:t>(E2.eyedrop_time - E1.eyedrop_time) AS </a:t>
            </a:r>
            <a:r>
              <a:rPr lang="en-US" sz="2800" i="1" dirty="0" err="1">
                <a:solidFill>
                  <a:srgbClr val="FFFF00"/>
                </a:solidFill>
              </a:rPr>
              <a:t>eyedrop_interval</a:t>
            </a:r>
            <a:endParaRPr lang="en-US" sz="2800" i="1" dirty="0">
              <a:solidFill>
                <a:srgbClr val="FFFF0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FROM eyedrops E1 INNER JOIN eyedrops E2 ON (E1.id + 1 = E2.id);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56420-E426-E415-F57B-78CBEA55C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02" y="4030824"/>
            <a:ext cx="6226596" cy="204340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ABB8D48-EAC6-2F18-0563-9BE3725CEC87}"/>
              </a:ext>
            </a:extLst>
          </p:cNvPr>
          <p:cNvSpPr/>
          <p:nvPr/>
        </p:nvSpPr>
        <p:spPr>
          <a:xfrm rot="19672896">
            <a:off x="6882581" y="5978013"/>
            <a:ext cx="580103" cy="4424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97D7B-9B3B-EFA2-1A6F-A965E837A542}"/>
              </a:ext>
            </a:extLst>
          </p:cNvPr>
          <p:cNvSpPr txBox="1"/>
          <p:nvPr/>
        </p:nvSpPr>
        <p:spPr>
          <a:xfrm>
            <a:off x="3613959" y="6269145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INTEGER SUBTRACTION</a:t>
            </a:r>
          </a:p>
        </p:txBody>
      </p:sp>
    </p:spTree>
    <p:extLst>
      <p:ext uri="{BB962C8B-B14F-4D97-AF65-F5344CB8AC3E}">
        <p14:creationId xmlns:p14="http://schemas.microsoft.com/office/powerpoint/2010/main" val="31596874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3AD2-0D4E-6F9F-A428-6D52DBB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 on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800222-52C1-8157-08CC-6D676D9CB12D}"/>
              </a:ext>
            </a:extLst>
          </p:cNvPr>
          <p:cNvSpPr txBox="1">
            <a:spLocks/>
          </p:cNvSpPr>
          <p:nvPr/>
        </p:nvSpPr>
        <p:spPr>
          <a:xfrm>
            <a:off x="713885" y="1828579"/>
            <a:ext cx="10764230" cy="1905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92D050"/>
                </a:solidFill>
              </a:rPr>
              <a:t>-- Time difference in TIME units </a:t>
            </a:r>
            <a:endParaRPr lang="en-US" i="1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i="1" dirty="0"/>
              <a:t>SELECT E1.id, E2.eyedrop_time, E1.eyedrop_time,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FF00"/>
                </a:solidFill>
              </a:rPr>
              <a:t>TIMEDIFF(E2.eyedrop_time, E1.eyedrop_time) AS </a:t>
            </a:r>
            <a:r>
              <a:rPr lang="en-US" i="1" dirty="0" err="1">
                <a:solidFill>
                  <a:srgbClr val="FFFF00"/>
                </a:solidFill>
              </a:rPr>
              <a:t>eyedrop_interval</a:t>
            </a:r>
            <a:endParaRPr lang="en-US" i="1" dirty="0">
              <a:solidFill>
                <a:srgbClr val="FFFF0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i="1" dirty="0"/>
              <a:t>	FROM eyedrops E1 INNER JOIN eyedrops E2 ON (E1.id + 1 = E2.id);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FCDE-B4C9-FEEA-97D8-2A5C66CC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6" y="4021493"/>
            <a:ext cx="6450060" cy="2136712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06CD265-514B-F4C9-8F8B-9E7FEB2D4C33}"/>
              </a:ext>
            </a:extLst>
          </p:cNvPr>
          <p:cNvSpPr/>
          <p:nvPr/>
        </p:nvSpPr>
        <p:spPr>
          <a:xfrm>
            <a:off x="7716416" y="5043196"/>
            <a:ext cx="681134" cy="475861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63021F-AAEC-1D92-514F-2CA7D3B0E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7888" b="-186"/>
          <a:stretch/>
        </p:blipFill>
        <p:spPr bwMode="auto">
          <a:xfrm>
            <a:off x="8607616" y="4385387"/>
            <a:ext cx="2682425" cy="1791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716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73E20-6925-22AE-F585-625E526F7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32821"/>
            <a:ext cx="11293200" cy="3783013"/>
          </a:xfrm>
        </p:spPr>
        <p:txBody>
          <a:bodyPr/>
          <a:lstStyle/>
          <a:p>
            <a:r>
              <a:rPr lang="en-CA" dirty="0"/>
              <a:t>To get correct time differences, we can concatenate into a DATETIME object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538DD2-4AD9-3D44-F5CD-DB281CF715A3}"/>
              </a:ext>
            </a:extLst>
          </p:cNvPr>
          <p:cNvSpPr txBox="1">
            <a:spLocks/>
          </p:cNvSpPr>
          <p:nvPr/>
        </p:nvSpPr>
        <p:spPr>
          <a:xfrm>
            <a:off x="585597" y="2742979"/>
            <a:ext cx="10863064" cy="16004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Merge date and time </a:t>
            </a:r>
            <a:endParaRPr lang="en-US" sz="2800" i="1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CONCAT (</a:t>
            </a:r>
            <a:r>
              <a:rPr lang="en-US" sz="2800" i="1" dirty="0" err="1"/>
              <a:t>eyedrop_date</a:t>
            </a:r>
            <a:r>
              <a:rPr lang="en-US" sz="2800" i="1" dirty="0"/>
              <a:t>, ' ', </a:t>
            </a:r>
            <a:r>
              <a:rPr lang="en-US" sz="2800" i="1" dirty="0" err="1"/>
              <a:t>eyedrop_time</a:t>
            </a:r>
            <a:r>
              <a:rPr lang="en-US" sz="2800" i="1" dirty="0"/>
              <a:t>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FROM eyedrops;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61DFF-07EB-ED17-ECF5-10398B5E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35" y="3833672"/>
            <a:ext cx="3450162" cy="26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318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3AD2-0D4E-6F9F-A428-6D52DBB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 on Dates and Times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800222-52C1-8157-08CC-6D676D9CB12D}"/>
              </a:ext>
            </a:extLst>
          </p:cNvPr>
          <p:cNvSpPr txBox="1">
            <a:spLocks/>
          </p:cNvSpPr>
          <p:nvPr/>
        </p:nvSpPr>
        <p:spPr>
          <a:xfrm>
            <a:off x="647700" y="1356494"/>
            <a:ext cx="10896600" cy="33856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Time difference in TIME units </a:t>
            </a:r>
            <a:endParaRPr lang="en-US" sz="2800" i="1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SELECT E1.id, E2.eyedrop_time, E1.eyedrop_time, 	TIMEDIFF(</a:t>
            </a:r>
            <a:r>
              <a:rPr lang="en-US" sz="2800" i="1" dirty="0">
                <a:solidFill>
                  <a:srgbClr val="FFFF00"/>
                </a:solidFill>
              </a:rPr>
              <a:t>CONCAT(E2.eyedrop_date, ' ', E2.eyedrop_time),	CONCAT(E1.eyedrop_date, ' ', E1.eyedrop_time)</a:t>
            </a:r>
            <a:r>
              <a:rPr lang="en-US" sz="2800" i="1" dirty="0"/>
              <a:t>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	AS </a:t>
            </a:r>
            <a:r>
              <a:rPr lang="en-US" sz="2800" i="1" dirty="0" err="1"/>
              <a:t>eyedrop_interval</a:t>
            </a:r>
            <a:endParaRPr lang="en-US" sz="2800" i="1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FROM eyedrops E1 INNER JOIN eyedrops E2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/>
              <a:t>		ON (E1.id + 1 = E2.id);</a:t>
            </a:r>
            <a:endParaRPr lang="en-CA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018DE0-3F90-ED44-A7A7-AE7540606A7B}"/>
              </a:ext>
            </a:extLst>
          </p:cNvPr>
          <p:cNvSpPr/>
          <p:nvPr/>
        </p:nvSpPr>
        <p:spPr>
          <a:xfrm>
            <a:off x="1485900" y="2271411"/>
            <a:ext cx="9764486" cy="138885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32B4-2B7A-4D20-48F7-711751DA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43" y="4742173"/>
            <a:ext cx="5921828" cy="18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38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A621-EA5E-1287-A39F-24B3B93A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DATETIME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E519D6-BBB4-8842-7F98-743081BCF13D}"/>
              </a:ext>
            </a:extLst>
          </p:cNvPr>
          <p:cNvSpPr txBox="1">
            <a:spLocks/>
          </p:cNvSpPr>
          <p:nvPr/>
        </p:nvSpPr>
        <p:spPr>
          <a:xfrm>
            <a:off x="259025" y="1529998"/>
            <a:ext cx="10863064" cy="44353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92D050"/>
                </a:solidFill>
              </a:rPr>
              <a:t>-- Whenever a row is added, include current timestamp by default</a:t>
            </a:r>
            <a:endParaRPr lang="en-US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CREATE TABLE </a:t>
            </a:r>
            <a:r>
              <a:rPr lang="en-US" dirty="0" err="1"/>
              <a:t>eyedrops_timestamp</a:t>
            </a:r>
            <a:r>
              <a:rPr lang="en-US" dirty="0"/>
              <a:t>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id INT PRIMARY KEY AUTO_INCREMENT,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eyedrop_datetime</a:t>
            </a:r>
            <a:r>
              <a:rPr lang="en-US" dirty="0"/>
              <a:t> DATETIME </a:t>
            </a:r>
            <a:r>
              <a:rPr lang="en-US" dirty="0">
                <a:solidFill>
                  <a:srgbClr val="FFFF00"/>
                </a:solidFill>
              </a:rPr>
              <a:t>DEFAULT CURRENT_TIMESTAMP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);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C615E-D3C4-CAEB-7135-661507144754}"/>
              </a:ext>
            </a:extLst>
          </p:cNvPr>
          <p:cNvSpPr txBox="1">
            <a:spLocks/>
          </p:cNvSpPr>
          <p:nvPr/>
        </p:nvSpPr>
        <p:spPr>
          <a:xfrm>
            <a:off x="259025" y="4097659"/>
            <a:ext cx="10863064" cy="203616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CA" dirty="0">
                <a:solidFill>
                  <a:srgbClr val="92D050"/>
                </a:solidFill>
              </a:rPr>
              <a:t>-- We don't need to specify anything!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INSERT INTO </a:t>
            </a:r>
            <a:r>
              <a:rPr lang="en-CA" dirty="0" err="1"/>
              <a:t>eyedrops_timestamp</a:t>
            </a:r>
            <a:r>
              <a:rPr lang="en-CA" dirty="0"/>
              <a:t> VALUES ();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INSERT INTO </a:t>
            </a:r>
            <a:r>
              <a:rPr lang="en-CA" dirty="0" err="1"/>
              <a:t>eyedrops_timestamp</a:t>
            </a:r>
            <a:r>
              <a:rPr lang="en-CA" dirty="0"/>
              <a:t> VALUES ();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INSERT INTO </a:t>
            </a:r>
            <a:r>
              <a:rPr lang="en-CA" dirty="0" err="1"/>
              <a:t>eyedrops_timestamp</a:t>
            </a:r>
            <a:r>
              <a:rPr lang="en-CA" dirty="0"/>
              <a:t> VALUES ();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E74D8-5B06-CA9B-2EB8-9F5CDEA9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70" y="4399606"/>
            <a:ext cx="4641984" cy="18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64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8A31-2259-A192-35B0-E87F17F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CASTing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934B-4107-0761-4BF5-E999595E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040449"/>
          </a:xfrm>
        </p:spPr>
        <p:txBody>
          <a:bodyPr>
            <a:noAutofit/>
          </a:bodyPr>
          <a:lstStyle/>
          <a:p>
            <a:r>
              <a:rPr lang="en-CA" sz="3200" dirty="0"/>
              <a:t>Convert an expression of one datatype to another datatype</a:t>
            </a:r>
          </a:p>
          <a:p>
            <a:r>
              <a:rPr lang="en-CA" sz="3200" dirty="0"/>
              <a:t>CAST(expression AS datatype)</a:t>
            </a:r>
          </a:p>
          <a:p>
            <a:endParaRPr lang="en-CA" sz="3200" dirty="0"/>
          </a:p>
          <a:p>
            <a:r>
              <a:rPr lang="en-CA" sz="3200" dirty="0"/>
              <a:t>Numeric or date to CHAR(</a:t>
            </a:r>
            <a:r>
              <a:rPr lang="en-CA" sz="3200" i="1" dirty="0"/>
              <a:t>n</a:t>
            </a:r>
            <a:r>
              <a:rPr lang="en-CA" sz="3200" dirty="0"/>
              <a:t>) </a:t>
            </a:r>
            <a:r>
              <a:rPr lang="en-CA" sz="3200" dirty="0">
                <a:sym typeface="Symbol" panose="05050102010706020507" pitchFamily="18" charset="2"/>
              </a:rPr>
              <a:t> no problem!</a:t>
            </a:r>
          </a:p>
          <a:p>
            <a:r>
              <a:rPr lang="en-CA" sz="3200" dirty="0">
                <a:sym typeface="Symbol" panose="05050102010706020507" pitchFamily="18" charset="2"/>
              </a:rPr>
              <a:t>String to date or numeric  works only if format is compatible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5267286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8A31-2259-A192-35B0-E87F17F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CASTing</a:t>
            </a:r>
            <a:r>
              <a:rPr lang="en-CA" dirty="0"/>
              <a:t>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6D460A-3DE8-2BB3-7FAD-85E684D8D222}"/>
              </a:ext>
            </a:extLst>
          </p:cNvPr>
          <p:cNvSpPr txBox="1">
            <a:spLocks/>
          </p:cNvSpPr>
          <p:nvPr/>
        </p:nvSpPr>
        <p:spPr>
          <a:xfrm>
            <a:off x="1512749" y="1853527"/>
            <a:ext cx="5897277" cy="100317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>
                <a:solidFill>
                  <a:srgbClr val="92D050"/>
                </a:solidFill>
              </a:rPr>
              <a:t>-- Floating point to char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SELECT CAST(1.5 AS CHAR(3));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EFA98-CA81-8A08-2975-E18091BD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75" y="1982769"/>
            <a:ext cx="2454956" cy="7780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E0C43D-0505-B95D-8C22-4410BCCA507A}"/>
              </a:ext>
            </a:extLst>
          </p:cNvPr>
          <p:cNvSpPr txBox="1">
            <a:spLocks/>
          </p:cNvSpPr>
          <p:nvPr/>
        </p:nvSpPr>
        <p:spPr>
          <a:xfrm>
            <a:off x="1305922" y="3227137"/>
            <a:ext cx="6660344" cy="10454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>
                <a:solidFill>
                  <a:srgbClr val="92D050"/>
                </a:solidFill>
              </a:rPr>
              <a:t>-- Char(1) to decimal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SELECT CAST('1' AS DECIMAL(2,1));</a:t>
            </a:r>
            <a:endParaRPr lang="en-CA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7F2E9-02D1-1879-A520-88DCD6FF9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75" y="3374917"/>
            <a:ext cx="2121320" cy="7621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7A6870-7456-80CC-C65D-312AA0929F89}"/>
              </a:ext>
            </a:extLst>
          </p:cNvPr>
          <p:cNvSpPr txBox="1">
            <a:spLocks/>
          </p:cNvSpPr>
          <p:nvPr/>
        </p:nvSpPr>
        <p:spPr>
          <a:xfrm>
            <a:off x="1022893" y="4701618"/>
            <a:ext cx="7065194" cy="10454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>
                <a:solidFill>
                  <a:srgbClr val="92D050"/>
                </a:solidFill>
              </a:rPr>
              <a:t>-- Non-numeric char(3) to decimal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SELECT CAST('a1a' AS DECIMAL(10));</a:t>
            </a:r>
            <a:endParaRPr lang="en-CA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355EC6-B25A-0D88-7F11-FA302A317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44" y="4893085"/>
            <a:ext cx="2578932" cy="8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8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F1AC-63DB-2D15-673D-EE179C7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1FBA-A120-09C7-757D-723342F1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734000"/>
          </a:xfrm>
        </p:spPr>
        <p:txBody>
          <a:bodyPr>
            <a:normAutofit/>
          </a:bodyPr>
          <a:lstStyle/>
          <a:p>
            <a:r>
              <a:rPr lang="en-CA" dirty="0"/>
              <a:t>How do subclasses data type of differ in:</a:t>
            </a:r>
          </a:p>
          <a:p>
            <a:pPr lvl="1"/>
            <a:r>
              <a:rPr lang="en-CA" dirty="0"/>
              <a:t>Type of data stored?</a:t>
            </a:r>
          </a:p>
          <a:p>
            <a:pPr lvl="1"/>
            <a:r>
              <a:rPr lang="en-CA" dirty="0"/>
              <a:t>Permitted operations?</a:t>
            </a:r>
          </a:p>
          <a:p>
            <a:pPr lvl="1"/>
            <a:r>
              <a:rPr lang="en-CA" dirty="0"/>
              <a:t>Efficiency?</a:t>
            </a:r>
          </a:p>
          <a:p>
            <a:pPr lvl="1"/>
            <a:r>
              <a:rPr lang="en-CA" dirty="0"/>
              <a:t>Consistency across RDBMS?</a:t>
            </a:r>
          </a:p>
          <a:p>
            <a:r>
              <a:rPr lang="en-CA" dirty="0"/>
              <a:t>Why would I choose one over another?</a:t>
            </a:r>
          </a:p>
        </p:txBody>
      </p:sp>
    </p:spTree>
    <p:extLst>
      <p:ext uri="{BB962C8B-B14F-4D97-AF65-F5344CB8AC3E}">
        <p14:creationId xmlns:p14="http://schemas.microsoft.com/office/powerpoint/2010/main" val="86351605"/>
      </p:ext>
    </p:extLst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8A31-2259-A192-35B0-E87F17F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CASTing</a:t>
            </a:r>
            <a:r>
              <a:rPr lang="en-CA" dirty="0"/>
              <a:t>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6D460A-3DE8-2BB3-7FAD-85E684D8D222}"/>
              </a:ext>
            </a:extLst>
          </p:cNvPr>
          <p:cNvSpPr txBox="1">
            <a:spLocks/>
          </p:cNvSpPr>
          <p:nvPr/>
        </p:nvSpPr>
        <p:spPr>
          <a:xfrm>
            <a:off x="369748" y="1987486"/>
            <a:ext cx="11125565" cy="11411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SELECT </a:t>
            </a:r>
            <a:r>
              <a:rPr lang="en-US" sz="2800" dirty="0" err="1"/>
              <a:t>produce_name</a:t>
            </a:r>
            <a:r>
              <a:rPr lang="en-US" sz="2800" dirty="0"/>
              <a:t>, CAST(</a:t>
            </a:r>
            <a:r>
              <a:rPr lang="en-US" sz="2800" dirty="0" err="1"/>
              <a:t>produce_reg_price</a:t>
            </a:r>
            <a:r>
              <a:rPr lang="en-US" sz="2800" dirty="0"/>
              <a:t> AS CHAR(2)) 	FROM produce;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6F26F-B5DC-5BAB-5042-09354E4C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89" y="3729316"/>
            <a:ext cx="4865486" cy="1589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B2648-8C75-0CEF-2D26-B68C0B2AA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9" y="3786466"/>
            <a:ext cx="4233656" cy="150498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A2B224-A6FC-3669-72D0-533C61486A05}"/>
              </a:ext>
            </a:extLst>
          </p:cNvPr>
          <p:cNvSpPr/>
          <p:nvPr/>
        </p:nvSpPr>
        <p:spPr>
          <a:xfrm>
            <a:off x="5458222" y="4234160"/>
            <a:ext cx="550662" cy="609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8278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8EB41A-5241-5EE4-C5F9-8E754D5E0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2662" y="12700"/>
            <a:ext cx="12214662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C6C909-66E3-3964-42A0-52C8BC15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62" y="4273826"/>
            <a:ext cx="12243420" cy="158963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dirty="0"/>
              <a:t>Putting it together:</a:t>
            </a:r>
            <a:br>
              <a:rPr lang="en-CA" dirty="0"/>
            </a:br>
            <a:r>
              <a:rPr lang="en-CA" dirty="0"/>
              <a:t>Data Types + Data Definitions</a:t>
            </a:r>
          </a:p>
        </p:txBody>
      </p:sp>
    </p:spTree>
    <p:extLst>
      <p:ext uri="{BB962C8B-B14F-4D97-AF65-F5344CB8AC3E}">
        <p14:creationId xmlns:p14="http://schemas.microsoft.com/office/powerpoint/2010/main" val="918464786"/>
      </p:ext>
    </p:extLst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098E-345A-DA02-1210-2A3EE10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DDL– Finishing the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5CC98-A1D7-DE32-7282-2006746E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541968"/>
            <a:ext cx="8248650" cy="4566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A492B-8581-54BC-A5D4-98B8DE5B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30107" r="53289"/>
          <a:stretch/>
        </p:blipFill>
        <p:spPr>
          <a:xfrm>
            <a:off x="2414016" y="2916936"/>
            <a:ext cx="3410712" cy="31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91039"/>
      </p:ext>
    </p:extLst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538A-69C3-970A-31A8-0EA474F4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Reminder: Data Definition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367C-BB25-03CB-9205-17D523D8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FF00"/>
                </a:solidFill>
              </a:rPr>
              <a:t>DDL</a:t>
            </a:r>
            <a:r>
              <a:rPr lang="en-CA" dirty="0"/>
              <a:t>: "The language that allows a database administrator to define the database structure, schema, and subschema."</a:t>
            </a:r>
          </a:p>
          <a:p>
            <a:r>
              <a:rPr lang="en-CA" dirty="0">
                <a:solidFill>
                  <a:srgbClr val="FFFF00"/>
                </a:solidFill>
              </a:rPr>
              <a:t>Schema</a:t>
            </a:r>
            <a:r>
              <a:rPr lang="en-CA" dirty="0"/>
              <a:t>: "A logical grouping of database objects, such as tables, indexes, views, and queries, that are related to each other."</a:t>
            </a:r>
          </a:p>
          <a:p>
            <a:r>
              <a:rPr lang="en-CA" dirty="0">
                <a:solidFill>
                  <a:srgbClr val="FFFF00"/>
                </a:solidFill>
              </a:rPr>
              <a:t>Subschema</a:t>
            </a:r>
            <a:r>
              <a:rPr lang="en-CA" dirty="0"/>
              <a:t>: "The portion of the database that interacts with end-user programs."</a:t>
            </a:r>
          </a:p>
        </p:txBody>
      </p:sp>
    </p:spTree>
    <p:extLst>
      <p:ext uri="{BB962C8B-B14F-4D97-AF65-F5344CB8AC3E}">
        <p14:creationId xmlns:p14="http://schemas.microsoft.com/office/powerpoint/2010/main" val="28170741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E54F-EEC5-3E8F-4784-252B9246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93C3-EE9F-17A1-47D6-9B14A3D3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132200"/>
          </a:xfrm>
        </p:spPr>
        <p:txBody>
          <a:bodyPr>
            <a:normAutofit/>
          </a:bodyPr>
          <a:lstStyle/>
          <a:p>
            <a:r>
              <a:rPr lang="en-CA" dirty="0"/>
              <a:t>Used to create the rules for entities and attributes</a:t>
            </a:r>
          </a:p>
          <a:p>
            <a:pPr lvl="1"/>
            <a:r>
              <a:rPr lang="en-CA" dirty="0"/>
              <a:t>What tables do we create?</a:t>
            </a:r>
          </a:p>
          <a:p>
            <a:pPr lvl="1"/>
            <a:r>
              <a:rPr lang="en-CA" dirty="0"/>
              <a:t>What are the attribute names?</a:t>
            </a:r>
          </a:p>
          <a:p>
            <a:pPr lvl="1"/>
            <a:r>
              <a:rPr lang="en-CA" dirty="0"/>
              <a:t>What are the attribute data types?</a:t>
            </a:r>
          </a:p>
          <a:p>
            <a:pPr lvl="1"/>
            <a:r>
              <a:rPr lang="en-CA" dirty="0"/>
              <a:t>What are the relations?</a:t>
            </a:r>
          </a:p>
          <a:p>
            <a:pPr lvl="1"/>
            <a:endParaRPr lang="en-CA" dirty="0"/>
          </a:p>
          <a:p>
            <a:r>
              <a:rPr lang="en-CA" dirty="0"/>
              <a:t>The practical implementation of the </a:t>
            </a:r>
            <a:r>
              <a:rPr lang="en-CA" dirty="0">
                <a:solidFill>
                  <a:srgbClr val="FFFF00"/>
                </a:solidFill>
              </a:rPr>
              <a:t>internal database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26FEF-27DC-1E59-B6C1-A336A45AC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3127"/>
      </p:ext>
    </p:extLst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9D3E-85C7-3903-3818-CCC1750B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DDL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483A-6656-4BFD-BC78-EE76ACE8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3200" dirty="0"/>
              <a:t>CREATE</a:t>
            </a:r>
          </a:p>
          <a:p>
            <a:endParaRPr lang="en-CA" sz="3200" dirty="0"/>
          </a:p>
          <a:p>
            <a:r>
              <a:rPr lang="en-CA" sz="3200" dirty="0"/>
              <a:t>ALTER</a:t>
            </a:r>
          </a:p>
          <a:p>
            <a:endParaRPr lang="en-CA" sz="3200" dirty="0"/>
          </a:p>
          <a:p>
            <a:r>
              <a:rPr lang="en-CA" sz="3200" dirty="0"/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46249429"/>
      </p:ext>
    </p:extLst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73EB-65C1-75C8-320F-5D27A376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346400"/>
          </a:xfrm>
        </p:spPr>
        <p:txBody>
          <a:bodyPr>
            <a:normAutofit/>
          </a:bodyPr>
          <a:lstStyle/>
          <a:p>
            <a:r>
              <a:rPr lang="en-CA" dirty="0"/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AEA7-8990-2AF1-568C-D522F8D5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737" y="2189759"/>
            <a:ext cx="6676417" cy="314764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944" indent="0">
              <a:lnSpc>
                <a:spcPct val="100000"/>
              </a:lnSpc>
              <a:buNone/>
            </a:pPr>
            <a:r>
              <a:rPr lang="en-CA" dirty="0"/>
              <a:t>CREATE TABLE IF NOT EXISTS `</a:t>
            </a:r>
            <a:r>
              <a:rPr lang="en-CA" dirty="0" err="1"/>
              <a:t>tablename</a:t>
            </a:r>
            <a:r>
              <a:rPr lang="en-CA" dirty="0"/>
              <a:t>`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i="1" dirty="0"/>
              <a:t>column1</a:t>
            </a:r>
            <a:r>
              <a:rPr lang="en-CA" dirty="0"/>
              <a:t> </a:t>
            </a:r>
            <a:r>
              <a:rPr lang="en-CA" i="1" dirty="0"/>
              <a:t>type constraints</a:t>
            </a:r>
            <a:r>
              <a:rPr lang="en-CA" dirty="0"/>
              <a:t>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i="1" dirty="0"/>
              <a:t>column2</a:t>
            </a:r>
            <a:r>
              <a:rPr lang="en-CA" dirty="0"/>
              <a:t> </a:t>
            </a:r>
            <a:r>
              <a:rPr lang="en-CA" i="1" dirty="0"/>
              <a:t>type constraints</a:t>
            </a:r>
            <a:r>
              <a:rPr lang="en-CA" dirty="0"/>
              <a:t>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…,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PRIMARY KEY (…)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FOREIGN KEY (…) REFERENCES (…)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dirty="0"/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30408-1D00-60D3-C6FC-787530EEA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80425E-BAFC-E18B-A11C-5597B8ED2D07}"/>
              </a:ext>
            </a:extLst>
          </p:cNvPr>
          <p:cNvSpPr/>
          <p:nvPr/>
        </p:nvSpPr>
        <p:spPr>
          <a:xfrm>
            <a:off x="2929812" y="2766349"/>
            <a:ext cx="1390255" cy="438183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0B6518-29D5-53F2-AFA7-1D5CCF3C11EB}"/>
              </a:ext>
            </a:extLst>
          </p:cNvPr>
          <p:cNvSpPr/>
          <p:nvPr/>
        </p:nvSpPr>
        <p:spPr>
          <a:xfrm>
            <a:off x="2931963" y="4063954"/>
            <a:ext cx="1390255" cy="438183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75F36-94A4-6221-056B-00BF5BF8A62C}"/>
              </a:ext>
            </a:extLst>
          </p:cNvPr>
          <p:cNvSpPr txBox="1"/>
          <p:nvPr/>
        </p:nvSpPr>
        <p:spPr>
          <a:xfrm>
            <a:off x="913394" y="2723831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78DE7-6E5B-D381-8FF2-569D1461E665}"/>
              </a:ext>
            </a:extLst>
          </p:cNvPr>
          <p:cNvSpPr txBox="1"/>
          <p:nvPr/>
        </p:nvSpPr>
        <p:spPr>
          <a:xfrm>
            <a:off x="816411" y="3805993"/>
            <a:ext cx="1875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Table</a:t>
            </a:r>
          </a:p>
          <a:p>
            <a:r>
              <a:rPr lang="en-CA" sz="2800" dirty="0"/>
              <a:t>constraints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010FD4-7E58-EC7B-9E3A-735FF91759FC}"/>
              </a:ext>
            </a:extLst>
          </p:cNvPr>
          <p:cNvCxnSpPr/>
          <p:nvPr/>
        </p:nvCxnSpPr>
        <p:spPr>
          <a:xfrm flipV="1">
            <a:off x="4413380" y="3965807"/>
            <a:ext cx="0" cy="634481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E699DE-3B4B-EDE1-7B6A-4999D3D5CA6F}"/>
              </a:ext>
            </a:extLst>
          </p:cNvPr>
          <p:cNvCxnSpPr/>
          <p:nvPr/>
        </p:nvCxnSpPr>
        <p:spPr>
          <a:xfrm flipV="1">
            <a:off x="4413380" y="2714500"/>
            <a:ext cx="0" cy="634481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8741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174" y="2331273"/>
            <a:ext cx="6259651" cy="5752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  <a:r>
              <a:rPr lang="en-CA" sz="3200" i="1" dirty="0">
                <a:solidFill>
                  <a:srgbClr val="FFFF00"/>
                </a:solidFill>
              </a:rPr>
              <a:t>PRIMARY KEY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2157293" y="5551714"/>
            <a:ext cx="78774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Only works for </a:t>
            </a:r>
            <a:r>
              <a:rPr lang="en-CA" sz="2800" dirty="0">
                <a:solidFill>
                  <a:srgbClr val="FFFF00"/>
                </a:solidFill>
              </a:rPr>
              <a:t>single-attribute</a:t>
            </a:r>
            <a:r>
              <a:rPr lang="en-CA" sz="2800" dirty="0"/>
              <a:t> primary keys</a:t>
            </a:r>
          </a:p>
          <a:p>
            <a:pPr algn="ctr"/>
            <a:r>
              <a:rPr lang="en-CA" sz="2800" dirty="0"/>
              <a:t>(We generally define as a table-level constraint)</a:t>
            </a:r>
          </a:p>
        </p:txBody>
      </p:sp>
    </p:spTree>
    <p:extLst>
      <p:ext uri="{BB962C8B-B14F-4D97-AF65-F5344CB8AC3E}">
        <p14:creationId xmlns:p14="http://schemas.microsoft.com/office/powerpoint/2010/main" val="277750639"/>
      </p:ext>
    </p:extLst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57" y="2629052"/>
            <a:ext cx="5627914" cy="6078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  <a:r>
              <a:rPr lang="en-CA" sz="3200" i="1" dirty="0">
                <a:solidFill>
                  <a:srgbClr val="FFFF00"/>
                </a:solidFill>
              </a:rPr>
              <a:t>NOT NULL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4690010" y="5551714"/>
            <a:ext cx="2811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Self-explanatory?</a:t>
            </a:r>
          </a:p>
        </p:txBody>
      </p:sp>
    </p:spTree>
    <p:extLst>
      <p:ext uri="{BB962C8B-B14F-4D97-AF65-F5344CB8AC3E}">
        <p14:creationId xmlns:p14="http://schemas.microsoft.com/office/powerpoint/2010/main" val="2096768495"/>
      </p:ext>
    </p:extLst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1" y="2189759"/>
            <a:ext cx="6958714" cy="56432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  <a:r>
              <a:rPr lang="en-CA" sz="3200" i="1" dirty="0">
                <a:solidFill>
                  <a:srgbClr val="FFFF00"/>
                </a:solidFill>
              </a:rPr>
              <a:t>AUTO INCREMENT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3182395" y="5551714"/>
            <a:ext cx="5827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Increments from the </a:t>
            </a:r>
            <a:r>
              <a:rPr lang="en-CA" sz="2800" dirty="0">
                <a:solidFill>
                  <a:srgbClr val="FFFF00"/>
                </a:solidFill>
              </a:rPr>
              <a:t>LARGEST VALUE</a:t>
            </a:r>
            <a:r>
              <a:rPr lang="en-CA" sz="2800" dirty="0"/>
              <a:t>,</a:t>
            </a:r>
          </a:p>
          <a:p>
            <a:pPr algn="ctr"/>
            <a:r>
              <a:rPr lang="en-CA" sz="2800" dirty="0"/>
              <a:t>even if smaller values are "available"</a:t>
            </a:r>
          </a:p>
        </p:txBody>
      </p:sp>
    </p:spTree>
    <p:extLst>
      <p:ext uri="{BB962C8B-B14F-4D97-AF65-F5344CB8AC3E}">
        <p14:creationId xmlns:p14="http://schemas.microsoft.com/office/powerpoint/2010/main" val="205596043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D823-02B9-DCDD-6A59-26DD047E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Mega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0719-001C-8288-91C4-35E0AD20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37635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Many functions on datatypes </a:t>
            </a:r>
            <a:r>
              <a:rPr lang="en-CA" sz="2800" dirty="0">
                <a:solidFill>
                  <a:srgbClr val="FFFF00"/>
                </a:solidFill>
              </a:rPr>
              <a:t>differ by RDBMS</a:t>
            </a:r>
            <a:r>
              <a:rPr lang="en-CA" dirty="0"/>
              <a:t> (see Tables 7.8 – 7.13 in textbook): tread carefully!</a:t>
            </a:r>
          </a:p>
          <a:p>
            <a:r>
              <a:rPr lang="en-CA" dirty="0"/>
              <a:t>Examples:</a:t>
            </a:r>
          </a:p>
          <a:p>
            <a:pPr lvl="1"/>
            <a:r>
              <a:rPr lang="en-CA" dirty="0"/>
              <a:t>NUMERIC vs DECIMAL datatypes</a:t>
            </a:r>
          </a:p>
          <a:p>
            <a:pPr lvl="1"/>
            <a:r>
              <a:rPr lang="en-CA" dirty="0"/>
              <a:t>INT types: signed vs unsigned</a:t>
            </a:r>
          </a:p>
          <a:p>
            <a:pPr lvl="1"/>
            <a:r>
              <a:rPr lang="en-CA" dirty="0"/>
              <a:t>Nearly </a:t>
            </a:r>
            <a:r>
              <a:rPr lang="en-CA" dirty="0">
                <a:solidFill>
                  <a:srgbClr val="FFFF00"/>
                </a:solidFill>
              </a:rPr>
              <a:t>EVERYTHING</a:t>
            </a:r>
            <a:r>
              <a:rPr lang="en-CA" dirty="0"/>
              <a:t> to do with times and dates</a:t>
            </a:r>
          </a:p>
          <a:p>
            <a:r>
              <a:rPr lang="en-CA" dirty="0"/>
              <a:t>We're going to focus on MySQL for obvious reasons; </a:t>
            </a:r>
            <a:r>
              <a:rPr lang="en-CA" dirty="0">
                <a:solidFill>
                  <a:srgbClr val="FFFF00"/>
                </a:solidFill>
              </a:rPr>
              <a:t>key principles</a:t>
            </a:r>
            <a:r>
              <a:rPr lang="en-CA" dirty="0"/>
              <a:t> are the same across RDBMSs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6646B-9A14-53A4-4661-C78E5FBDD570}"/>
              </a:ext>
            </a:extLst>
          </p:cNvPr>
          <p:cNvSpPr txBox="1"/>
          <p:nvPr/>
        </p:nvSpPr>
        <p:spPr>
          <a:xfrm>
            <a:off x="2565918" y="6284534"/>
            <a:ext cx="761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Reference: https://dev.mysql.com/doc/refman/8.0/en/data-types.html</a:t>
            </a:r>
          </a:p>
        </p:txBody>
      </p:sp>
    </p:spTree>
    <p:extLst>
      <p:ext uri="{BB962C8B-B14F-4D97-AF65-F5344CB8AC3E}">
        <p14:creationId xmlns:p14="http://schemas.microsoft.com/office/powerpoint/2010/main" val="2782859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549" y="2189759"/>
            <a:ext cx="6676417" cy="52322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  <a:r>
              <a:rPr lang="en-CA" sz="3200" i="1" dirty="0">
                <a:solidFill>
                  <a:srgbClr val="FFFF00"/>
                </a:solidFill>
              </a:rPr>
              <a:t>DEFAULT </a:t>
            </a:r>
            <a:r>
              <a:rPr lang="en-CA" sz="3200" i="1" dirty="0" err="1"/>
              <a:t>default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4253206" y="5551714"/>
            <a:ext cx="3685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Again self-explanatory?</a:t>
            </a:r>
          </a:p>
        </p:txBody>
      </p:sp>
    </p:spTree>
    <p:extLst>
      <p:ext uri="{BB962C8B-B14F-4D97-AF65-F5344CB8AC3E}">
        <p14:creationId xmlns:p14="http://schemas.microsoft.com/office/powerpoint/2010/main" val="2916462211"/>
      </p:ext>
    </p:extLst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031" y="2809379"/>
            <a:ext cx="4517937" cy="12392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>
                <a:solidFill>
                  <a:srgbClr val="FFFF00"/>
                </a:solidFill>
              </a:rPr>
              <a:t>	CHECK </a:t>
            </a:r>
            <a:r>
              <a:rPr lang="en-CA" sz="3200" i="1" dirty="0"/>
              <a:t>condition,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2570064" y="5551714"/>
            <a:ext cx="7051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Restrict the allowed values for a given column</a:t>
            </a:r>
          </a:p>
        </p:txBody>
      </p:sp>
    </p:spTree>
    <p:extLst>
      <p:ext uri="{BB962C8B-B14F-4D97-AF65-F5344CB8AC3E}">
        <p14:creationId xmlns:p14="http://schemas.microsoft.com/office/powerpoint/2010/main" val="2140029012"/>
      </p:ext>
    </p:extLst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872" y="2444638"/>
            <a:ext cx="9522256" cy="17726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/>
              <a:t>column1</a:t>
            </a:r>
            <a:r>
              <a:rPr lang="en-CA" sz="3200" dirty="0"/>
              <a:t> </a:t>
            </a:r>
            <a:r>
              <a:rPr lang="en-CA" sz="3200" i="1" dirty="0"/>
              <a:t>type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CA" sz="3200" i="1" dirty="0">
                <a:solidFill>
                  <a:srgbClr val="FFFF00"/>
                </a:solidFill>
              </a:rPr>
              <a:t>CHECK</a:t>
            </a:r>
            <a:r>
              <a:rPr lang="en-CA" sz="3200" dirty="0">
                <a:solidFill>
                  <a:srgbClr val="FFFF00"/>
                </a:solidFill>
              </a:rPr>
              <a:t>(</a:t>
            </a:r>
            <a:r>
              <a:rPr lang="en-CA" sz="3200" dirty="0" err="1">
                <a:solidFill>
                  <a:srgbClr val="FFFF00"/>
                </a:solidFill>
              </a:rPr>
              <a:t>language_family</a:t>
            </a:r>
            <a:r>
              <a:rPr lang="en-CA" sz="3200" dirty="0">
                <a:solidFill>
                  <a:srgbClr val="FFFF00"/>
                </a:solidFill>
              </a:rPr>
              <a:t> IN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CA" sz="3200" dirty="0">
                <a:solidFill>
                  <a:srgbClr val="FFFF00"/>
                </a:solidFill>
              </a:rPr>
              <a:t>('Indo-</a:t>
            </a:r>
            <a:r>
              <a:rPr lang="en-CA" sz="3200" dirty="0" err="1">
                <a:solidFill>
                  <a:srgbClr val="FFFF00"/>
                </a:solidFill>
              </a:rPr>
              <a:t>European','Afro</a:t>
            </a:r>
            <a:r>
              <a:rPr lang="en-CA" sz="3200" dirty="0">
                <a:solidFill>
                  <a:srgbClr val="FFFF00"/>
                </a:solidFill>
              </a:rPr>
              <a:t>-</a:t>
            </a:r>
            <a:r>
              <a:rPr lang="en-CA" sz="3200" dirty="0" err="1">
                <a:solidFill>
                  <a:srgbClr val="FFFF00"/>
                </a:solidFill>
              </a:rPr>
              <a:t>Asiatic','Sino</a:t>
            </a:r>
            <a:r>
              <a:rPr lang="en-CA" sz="3200" dirty="0">
                <a:solidFill>
                  <a:srgbClr val="FFFF00"/>
                </a:solidFill>
              </a:rPr>
              <a:t>-Tibetan'))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2570064" y="5551714"/>
            <a:ext cx="7051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Restrict the allowed values for a </a:t>
            </a:r>
            <a:r>
              <a:rPr lang="en-CA" sz="2800"/>
              <a:t>given column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762922223"/>
      </p:ext>
    </p:extLst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on a Column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77" y="2809379"/>
            <a:ext cx="5713445" cy="12392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 err="1"/>
              <a:t>cat_weight</a:t>
            </a:r>
            <a:r>
              <a:rPr lang="en-CA" sz="3200" i="1" dirty="0"/>
              <a:t> TINYINT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CA" sz="3200" i="1" dirty="0">
                <a:solidFill>
                  <a:srgbClr val="FFFF00"/>
                </a:solidFill>
              </a:rPr>
              <a:t>CHECK</a:t>
            </a:r>
            <a:r>
              <a:rPr lang="en-CA" sz="3200" dirty="0">
                <a:solidFill>
                  <a:srgbClr val="FFFF00"/>
                </a:solidFill>
              </a:rPr>
              <a:t>(</a:t>
            </a:r>
            <a:r>
              <a:rPr lang="en-CA" sz="3200" dirty="0" err="1">
                <a:solidFill>
                  <a:srgbClr val="FFFF00"/>
                </a:solidFill>
              </a:rPr>
              <a:t>cat_weight</a:t>
            </a:r>
            <a:r>
              <a:rPr lang="en-CA" sz="3200" dirty="0">
                <a:solidFill>
                  <a:srgbClr val="FFFF00"/>
                </a:solidFill>
              </a:rPr>
              <a:t> &lt; 50)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2570064" y="5551714"/>
            <a:ext cx="7051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Restrict the allowed values for a given column</a:t>
            </a:r>
          </a:p>
        </p:txBody>
      </p:sp>
    </p:spTree>
    <p:extLst>
      <p:ext uri="{BB962C8B-B14F-4D97-AF65-F5344CB8AC3E}">
        <p14:creationId xmlns:p14="http://schemas.microsoft.com/office/powerpoint/2010/main" val="950004059"/>
      </p:ext>
    </p:extLst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Named Constraints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3E247-F43A-8674-065E-09CF70327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577" y="2520908"/>
            <a:ext cx="8532845" cy="181618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sz="3200" i="1" dirty="0" err="1"/>
              <a:t>cat_weight</a:t>
            </a:r>
            <a:r>
              <a:rPr lang="en-CA" sz="3200" i="1" dirty="0"/>
              <a:t> INT 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CA" sz="3200" i="1" dirty="0">
                <a:solidFill>
                  <a:srgbClr val="FFFF00"/>
                </a:solidFill>
              </a:rPr>
              <a:t>CONSTRAINT `</a:t>
            </a:r>
            <a:r>
              <a:rPr lang="en-CA" sz="3200" i="1" dirty="0" err="1">
                <a:solidFill>
                  <a:srgbClr val="FFFF00"/>
                </a:solidFill>
              </a:rPr>
              <a:t>impossibly_obese_cat</a:t>
            </a:r>
            <a:r>
              <a:rPr lang="en-CA" sz="3200" i="1" dirty="0">
                <a:solidFill>
                  <a:srgbClr val="FFFF00"/>
                </a:solidFill>
              </a:rPr>
              <a:t>`</a:t>
            </a:r>
          </a:p>
          <a:p>
            <a:pPr marL="901944" lvl="2" indent="0">
              <a:lnSpc>
                <a:spcPct val="100000"/>
              </a:lnSpc>
              <a:buNone/>
            </a:pPr>
            <a:r>
              <a:rPr lang="en-CA" sz="3200" i="1" dirty="0">
                <a:solidFill>
                  <a:srgbClr val="FFFF00"/>
                </a:solidFill>
              </a:rPr>
              <a:t>CHECK</a:t>
            </a:r>
            <a:r>
              <a:rPr lang="en-CA" sz="3200" dirty="0">
                <a:solidFill>
                  <a:srgbClr val="FFFF00"/>
                </a:solidFill>
              </a:rPr>
              <a:t>(</a:t>
            </a:r>
            <a:r>
              <a:rPr lang="en-CA" sz="3200" dirty="0" err="1">
                <a:solidFill>
                  <a:srgbClr val="FFFF00"/>
                </a:solidFill>
              </a:rPr>
              <a:t>cat_weight</a:t>
            </a:r>
            <a:r>
              <a:rPr lang="en-CA" sz="3200" dirty="0">
                <a:solidFill>
                  <a:srgbClr val="FFFF00"/>
                </a:solidFill>
              </a:rPr>
              <a:t> &lt; 50)</a:t>
            </a:r>
            <a:r>
              <a:rPr lang="en-CA" sz="3200" i="1" dirty="0"/>
              <a:t>,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2447452" y="5551714"/>
            <a:ext cx="72971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Makes it easier to </a:t>
            </a:r>
            <a:r>
              <a:rPr lang="en-CA" sz="2800" dirty="0">
                <a:solidFill>
                  <a:srgbClr val="FFFF00"/>
                </a:solidFill>
              </a:rPr>
              <a:t>reference the constraint</a:t>
            </a:r>
            <a:r>
              <a:rPr lang="en-CA" sz="2800" dirty="0"/>
              <a:t> later </a:t>
            </a:r>
          </a:p>
          <a:p>
            <a:pPr algn="ctr"/>
            <a:r>
              <a:rPr lang="en-CA" sz="2800" dirty="0"/>
              <a:t>when ALTERING a table</a:t>
            </a:r>
          </a:p>
        </p:txBody>
      </p:sp>
    </p:spTree>
    <p:extLst>
      <p:ext uri="{BB962C8B-B14F-4D97-AF65-F5344CB8AC3E}">
        <p14:creationId xmlns:p14="http://schemas.microsoft.com/office/powerpoint/2010/main" val="382384401"/>
      </p:ext>
    </p:extLst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 UPDATE (Column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E0EA-4AF7-7D56-26DF-3FDC91B418BC}"/>
              </a:ext>
            </a:extLst>
          </p:cNvPr>
          <p:cNvSpPr txBox="1">
            <a:spLocks/>
          </p:cNvSpPr>
          <p:nvPr/>
        </p:nvSpPr>
        <p:spPr>
          <a:xfrm>
            <a:off x="251926" y="1833465"/>
            <a:ext cx="11688147" cy="31910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None/>
            </a:pPr>
            <a:r>
              <a:rPr lang="en-US" sz="2800" i="1" dirty="0">
                <a:solidFill>
                  <a:srgbClr val="92D050"/>
                </a:solidFill>
              </a:rPr>
              <a:t>-- Whenever a row is added, include current timestamp by default</a:t>
            </a:r>
            <a:endParaRPr lang="en-US" sz="2800" i="1" u="sng" dirty="0">
              <a:solidFill>
                <a:srgbClr val="92D050"/>
              </a:solidFill>
            </a:endParaRP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CREATE TABLE </a:t>
            </a:r>
            <a:r>
              <a:rPr lang="en-US" sz="2800" dirty="0" err="1"/>
              <a:t>eyedrops_timestamp</a:t>
            </a:r>
            <a:r>
              <a:rPr lang="en-US" sz="2800" dirty="0"/>
              <a:t>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id INT PRIMARY KEY AUTO_INCREMENT,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</a:t>
            </a:r>
            <a:r>
              <a:rPr lang="en-US" sz="2800" dirty="0" err="1"/>
              <a:t>eyedrop_datetime</a:t>
            </a:r>
            <a:r>
              <a:rPr lang="en-US" sz="2800" dirty="0"/>
              <a:t> DATETIME DEFAULT CURRENT_TIMESTAMP 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FFFF00"/>
                </a:solidFill>
              </a:rPr>
              <a:t>ON UPDATE CURRENT_TIMESTAMP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sz="2800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8AEE8-2818-A7F8-57D9-D14E6BF4FCC6}"/>
              </a:ext>
            </a:extLst>
          </p:cNvPr>
          <p:cNvSpPr txBox="1"/>
          <p:nvPr/>
        </p:nvSpPr>
        <p:spPr>
          <a:xfrm>
            <a:off x="1637930" y="5551714"/>
            <a:ext cx="891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Update the timestamp when a value in the row is modified</a:t>
            </a:r>
          </a:p>
        </p:txBody>
      </p:sp>
    </p:spTree>
    <p:extLst>
      <p:ext uri="{BB962C8B-B14F-4D97-AF65-F5344CB8AC3E}">
        <p14:creationId xmlns:p14="http://schemas.microsoft.com/office/powerpoint/2010/main" val="3590495781"/>
      </p:ext>
    </p:extLst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6CF-77E8-0714-B54C-7BDEEEC6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 UPDATE (Foreign Keys)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5E08F-C34A-E02B-91A6-86D542D829B8}"/>
              </a:ext>
            </a:extLst>
          </p:cNvPr>
          <p:cNvSpPr txBox="1"/>
          <p:nvPr/>
        </p:nvSpPr>
        <p:spPr>
          <a:xfrm>
            <a:off x="676374" y="2230513"/>
            <a:ext cx="108393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ON UPDATE can also be used to maintain </a:t>
            </a:r>
          </a:p>
          <a:p>
            <a:pPr algn="ctr"/>
            <a:r>
              <a:rPr lang="en-CA" sz="3200" dirty="0">
                <a:solidFill>
                  <a:srgbClr val="FFFF00"/>
                </a:solidFill>
              </a:rPr>
              <a:t>REFERENTIAL INTEGRITY</a:t>
            </a:r>
          </a:p>
          <a:p>
            <a:pPr algn="ctr"/>
            <a:endParaRPr lang="en-CA" sz="3200" dirty="0"/>
          </a:p>
          <a:p>
            <a:pPr algn="ctr"/>
            <a:r>
              <a:rPr lang="en-CA" sz="3200" dirty="0"/>
              <a:t>If T</a:t>
            </a:r>
            <a:r>
              <a:rPr lang="en-CA" sz="3200" baseline="-25000" dirty="0"/>
              <a:t>2 </a:t>
            </a:r>
            <a:r>
              <a:rPr lang="en-CA" sz="3200" dirty="0"/>
              <a:t>has a foreign key that references the primary key of T</a:t>
            </a:r>
            <a:r>
              <a:rPr lang="en-CA" sz="3200" baseline="-25000" dirty="0"/>
              <a:t>1</a:t>
            </a:r>
          </a:p>
          <a:p>
            <a:pPr algn="ctr"/>
            <a:endParaRPr lang="en-CA" sz="3200" dirty="0"/>
          </a:p>
          <a:p>
            <a:pPr algn="ctr"/>
            <a:r>
              <a:rPr lang="en-CA" sz="3200" dirty="0"/>
              <a:t>We can control what happens if a PK value in T</a:t>
            </a:r>
            <a:r>
              <a:rPr lang="en-CA" sz="3200" baseline="-25000" dirty="0"/>
              <a:t>1</a:t>
            </a:r>
            <a:r>
              <a:rPr lang="en-CA" sz="3200" dirty="0"/>
              <a:t> </a:t>
            </a:r>
            <a:r>
              <a:rPr lang="en-CA" sz="3200" dirty="0">
                <a:solidFill>
                  <a:srgbClr val="FFFF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83464502"/>
      </p:ext>
    </p:extLst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9C6F8-D448-6B16-1C94-878624F31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754375"/>
            <a:ext cx="4626903" cy="40031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07E119-B4AE-4910-BE40-B93EE18F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800" y="1855176"/>
            <a:ext cx="7720607" cy="4614024"/>
          </a:xfrm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CREATE TABLE </a:t>
            </a:r>
            <a:r>
              <a:rPr lang="en-CA" dirty="0" err="1"/>
              <a:t>produce_type</a:t>
            </a:r>
            <a:r>
              <a:rPr lang="en-CA" dirty="0"/>
              <a:t>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</a:t>
            </a:r>
            <a:r>
              <a:rPr lang="en-CA" dirty="0" err="1"/>
              <a:t>produce_type</a:t>
            </a:r>
            <a:r>
              <a:rPr lang="en-CA" dirty="0"/>
              <a:t> VARCHAR(100) NOT NULL,    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</a:t>
            </a:r>
            <a:r>
              <a:rPr lang="en-CA" dirty="0" err="1"/>
              <a:t>ptype_price_unit</a:t>
            </a:r>
            <a:r>
              <a:rPr lang="en-CA" dirty="0"/>
              <a:t> VARCHAR(10) NOT NULL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CONSTRAINT `</a:t>
            </a:r>
            <a:r>
              <a:rPr lang="en-CA" dirty="0" err="1"/>
              <a:t>produce_unit_types</a:t>
            </a:r>
            <a:r>
              <a:rPr lang="en-CA" dirty="0"/>
              <a:t>`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   CHECK (</a:t>
            </a:r>
            <a:r>
              <a:rPr lang="en-CA" dirty="0" err="1"/>
              <a:t>ptype_price_unit</a:t>
            </a:r>
            <a:r>
              <a:rPr lang="en-CA" dirty="0"/>
              <a:t> IN ('</a:t>
            </a:r>
            <a:r>
              <a:rPr lang="en-CA" dirty="0" err="1"/>
              <a:t>g','kg','unit</a:t>
            </a:r>
            <a:r>
              <a:rPr lang="en-CA" dirty="0"/>
              <a:t>’)),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</a:t>
            </a:r>
            <a:r>
              <a:rPr lang="en-CA" dirty="0" err="1"/>
              <a:t>ptype_taxonomic_family</a:t>
            </a:r>
            <a:r>
              <a:rPr lang="en-CA" dirty="0"/>
              <a:t> VARCHAR(100),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</a:t>
            </a:r>
            <a:r>
              <a:rPr lang="en-CA" dirty="0" err="1"/>
              <a:t>ptype_shelf_life_months</a:t>
            </a:r>
            <a:r>
              <a:rPr lang="en-CA" dirty="0"/>
              <a:t> INT,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	</a:t>
            </a:r>
            <a:r>
              <a:rPr lang="en-CA" dirty="0">
                <a:solidFill>
                  <a:srgbClr val="FFFF00"/>
                </a:solidFill>
              </a:rPr>
              <a:t>PRIMARY KEY (</a:t>
            </a:r>
            <a:r>
              <a:rPr lang="en-CA" dirty="0" err="1">
                <a:solidFill>
                  <a:srgbClr val="FFFF00"/>
                </a:solidFill>
              </a:rPr>
              <a:t>produce_type</a:t>
            </a:r>
            <a:r>
              <a:rPr lang="en-CA" dirty="0">
                <a:solidFill>
                  <a:srgbClr val="FFFF00"/>
                </a:solidFill>
              </a:rPr>
              <a:t>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CA" dirty="0"/>
              <a:t>);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F23B6A-0549-E306-7971-1231771B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</p:spPr>
        <p:txBody>
          <a:bodyPr/>
          <a:lstStyle/>
          <a:p>
            <a:r>
              <a:rPr lang="en-CA" dirty="0"/>
              <a:t>ON UPDATE - Example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8E842FB-7333-B4F2-42E7-B500563A394B}"/>
              </a:ext>
            </a:extLst>
          </p:cNvPr>
          <p:cNvSpPr/>
          <p:nvPr/>
        </p:nvSpPr>
        <p:spPr>
          <a:xfrm>
            <a:off x="2789853" y="2239347"/>
            <a:ext cx="2192694" cy="522514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655654"/>
      </p:ext>
    </p:extLst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07E119-B4AE-4910-BE40-B93EE18F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825" y="1530000"/>
            <a:ext cx="7720607" cy="4656196"/>
          </a:xfrm>
        </p:spPr>
        <p:txBody>
          <a:bodyPr>
            <a:normAutofit fontScale="92500" lnSpcReduction="10000"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CREATE TABLE produce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produce_code</a:t>
            </a:r>
            <a:r>
              <a:rPr lang="en-US" dirty="0"/>
              <a:t> INT AUTO_INCREMENT,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produce_name</a:t>
            </a:r>
            <a:r>
              <a:rPr lang="en-US" dirty="0"/>
              <a:t> VARCHAR(100) NOT NULL,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produce_type</a:t>
            </a:r>
            <a:r>
              <a:rPr lang="en-US" dirty="0"/>
              <a:t> VARCHAR(100) NOT NULL,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produce_supplier_id</a:t>
            </a:r>
            <a:r>
              <a:rPr lang="en-US" dirty="0"/>
              <a:t> INT,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produce_supplier_price</a:t>
            </a:r>
            <a:r>
              <a:rPr lang="en-US" dirty="0"/>
              <a:t> DECIMAL(4,2) NOT NULL,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produce_reg_price</a:t>
            </a:r>
            <a:r>
              <a:rPr lang="en-US" dirty="0"/>
              <a:t> DECIMAL(4,2) NOT NULL,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produce_cur_price</a:t>
            </a:r>
            <a:r>
              <a:rPr lang="en-US" dirty="0"/>
              <a:t> DECIMAL(4,2),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PRIMARY KEY (</a:t>
            </a:r>
            <a:r>
              <a:rPr lang="en-US" dirty="0" err="1"/>
              <a:t>produce_code</a:t>
            </a:r>
            <a:r>
              <a:rPr lang="en-US" dirty="0"/>
              <a:t>),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FOREIGN KEY (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FF00"/>
                </a:solidFill>
              </a:rPr>
              <a:t>		REFERENCES 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)</a:t>
            </a:r>
            <a:r>
              <a:rPr lang="en-US" dirty="0"/>
              <a:t> 	);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F23B6A-0549-E306-7971-1231771B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</p:spPr>
        <p:txBody>
          <a:bodyPr/>
          <a:lstStyle/>
          <a:p>
            <a:r>
              <a:rPr lang="en-CA" dirty="0"/>
              <a:t>ON UPDATE -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7B65B0-6149-8A07-4A43-6E5AABF03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754375"/>
            <a:ext cx="4626903" cy="400314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C95C962-5AB0-7B7D-5189-40817765C53F}"/>
              </a:ext>
            </a:extLst>
          </p:cNvPr>
          <p:cNvSpPr/>
          <p:nvPr/>
        </p:nvSpPr>
        <p:spPr>
          <a:xfrm>
            <a:off x="4777272" y="4002832"/>
            <a:ext cx="625151" cy="522514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021594"/>
      </p:ext>
    </p:extLst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07E119-B4AE-4910-BE40-B93EE18F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825" y="1530000"/>
            <a:ext cx="7680175" cy="46561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1944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92D050"/>
                </a:solidFill>
              </a:rPr>
              <a:t>-- Automatically update the values of the foreign key in `produce` if referenced values in `</a:t>
            </a:r>
            <a:r>
              <a:rPr lang="en-US" dirty="0" err="1">
                <a:solidFill>
                  <a:srgbClr val="92D050"/>
                </a:solidFill>
              </a:rPr>
              <a:t>produce_type</a:t>
            </a:r>
            <a:r>
              <a:rPr lang="en-US" dirty="0">
                <a:solidFill>
                  <a:srgbClr val="92D050"/>
                </a:solidFill>
              </a:rPr>
              <a:t>` change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CREATE TABLE produce (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…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produce_type</a:t>
            </a:r>
            <a:r>
              <a:rPr lang="en-US" dirty="0"/>
              <a:t> VARCHAR(100) NOT NULL,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…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FOREIGN KEY (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FF00"/>
                </a:solidFill>
              </a:rPr>
              <a:t>	   REFERENCES 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produce_type</a:t>
            </a:r>
            <a:r>
              <a:rPr lang="en-US" dirty="0">
                <a:solidFill>
                  <a:srgbClr val="FFFF00"/>
                </a:solidFill>
              </a:rPr>
              <a:t>) 	   ON UPDATE CASCADE</a:t>
            </a:r>
            <a:endParaRPr lang="en-US" dirty="0"/>
          </a:p>
          <a:p>
            <a:pPr marL="451944" lvl="1" indent="0">
              <a:lnSpc>
                <a:spcPct val="100000"/>
              </a:lnSpc>
              <a:buNone/>
            </a:pPr>
            <a:r>
              <a:rPr lang="en-US" dirty="0"/>
              <a:t>);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F23B6A-0549-E306-7971-1231771B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</p:spPr>
        <p:txBody>
          <a:bodyPr/>
          <a:lstStyle/>
          <a:p>
            <a:r>
              <a:rPr lang="en-CA" dirty="0"/>
              <a:t>ON UPDATE CASCADE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5D6706-09F2-0F8C-3C30-BCA4DC204C68}"/>
              </a:ext>
            </a:extLst>
          </p:cNvPr>
          <p:cNvGrpSpPr/>
          <p:nvPr/>
        </p:nvGrpSpPr>
        <p:grpSpPr>
          <a:xfrm>
            <a:off x="445969" y="1938404"/>
            <a:ext cx="4201496" cy="3635082"/>
            <a:chOff x="233265" y="1754375"/>
            <a:chExt cx="4626903" cy="40031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7B65B0-6149-8A07-4A43-6E5AABF03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65" y="1754375"/>
              <a:ext cx="4626903" cy="400314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ECBDD3A-8316-0992-9E68-F3B209BC8EBB}"/>
                </a:ext>
              </a:extLst>
            </p:cNvPr>
            <p:cNvSpPr/>
            <p:nvPr/>
          </p:nvSpPr>
          <p:spPr>
            <a:xfrm>
              <a:off x="301687" y="2021827"/>
              <a:ext cx="1890810" cy="381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A1612C8-3172-4A91-122D-7E872EF58B2E}"/>
                </a:ext>
              </a:extLst>
            </p:cNvPr>
            <p:cNvSpPr/>
            <p:nvPr/>
          </p:nvSpPr>
          <p:spPr>
            <a:xfrm>
              <a:off x="2671662" y="3869287"/>
              <a:ext cx="1890810" cy="381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Arrow: Bent 4">
              <a:extLst>
                <a:ext uri="{FF2B5EF4-FFF2-40B4-BE49-F238E27FC236}">
                  <a16:creationId xmlns:a16="http://schemas.microsoft.com/office/drawing/2014/main" id="{7D94D31A-2FA3-1091-FBB3-B4A05A1D3A73}"/>
                </a:ext>
              </a:extLst>
            </p:cNvPr>
            <p:cNvSpPr/>
            <p:nvPr/>
          </p:nvSpPr>
          <p:spPr>
            <a:xfrm rot="5400000">
              <a:off x="2247862" y="2171931"/>
              <a:ext cx="1640534" cy="1340328"/>
            </a:xfrm>
            <a:prstGeom prst="bentArrow">
              <a:avLst>
                <a:gd name="adj1" fmla="val 18735"/>
                <a:gd name="adj2" fmla="val 25000"/>
                <a:gd name="adj3" fmla="val 25000"/>
                <a:gd name="adj4" fmla="val 42358"/>
              </a:avLst>
            </a:prstGeom>
            <a:solidFill>
              <a:srgbClr val="7F7FBA">
                <a:alpha val="69804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44313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0CF8-A9BE-D65A-BA84-19A1F7C7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 Datatypes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53302-AE3D-C2AD-1F11-2F4A54CB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87" y="2188029"/>
            <a:ext cx="11630826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DF603-9D6A-4783-704E-F6C713C7A22F}"/>
              </a:ext>
            </a:extLst>
          </p:cNvPr>
          <p:cNvSpPr txBox="1"/>
          <p:nvPr/>
        </p:nvSpPr>
        <p:spPr>
          <a:xfrm>
            <a:off x="-348343" y="6469200"/>
            <a:ext cx="6133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https://dev.mysql.com/doc/refman/8.0/en/integer-types.html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9A1FC-8802-EEF0-268C-31F651DB7A40}"/>
              </a:ext>
            </a:extLst>
          </p:cNvPr>
          <p:cNvSpPr txBox="1"/>
          <p:nvPr/>
        </p:nvSpPr>
        <p:spPr>
          <a:xfrm>
            <a:off x="2665444" y="5383488"/>
            <a:ext cx="6861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INT == INTEGER</a:t>
            </a:r>
          </a:p>
        </p:txBody>
      </p:sp>
    </p:spTree>
    <p:extLst>
      <p:ext uri="{BB962C8B-B14F-4D97-AF65-F5344CB8AC3E}">
        <p14:creationId xmlns:p14="http://schemas.microsoft.com/office/powerpoint/2010/main" val="1087387385"/>
      </p:ext>
    </p:extLst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23B6A-0549-E306-7971-1231771B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</p:spPr>
        <p:txBody>
          <a:bodyPr/>
          <a:lstStyle/>
          <a:p>
            <a:r>
              <a:rPr lang="en-CA" dirty="0"/>
              <a:t>ON UPDATE…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430AA0-7BCE-C9D5-DFC0-963EFBDE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FF00"/>
                </a:solidFill>
              </a:rPr>
              <a:t>SET NULL</a:t>
            </a:r>
            <a:r>
              <a:rPr lang="en-CA" dirty="0"/>
              <a:t>: change referencing values to NULL (remember that foreign key values can be NULL)</a:t>
            </a:r>
          </a:p>
          <a:p>
            <a:r>
              <a:rPr lang="en-CA" dirty="0">
                <a:solidFill>
                  <a:srgbClr val="FFFF00"/>
                </a:solidFill>
              </a:rPr>
              <a:t>SET DEFAULT</a:t>
            </a:r>
            <a:r>
              <a:rPr lang="en-CA" dirty="0"/>
              <a:t>: reset column values to default</a:t>
            </a:r>
          </a:p>
          <a:p>
            <a:r>
              <a:rPr lang="en-CA" dirty="0">
                <a:solidFill>
                  <a:srgbClr val="FFFF00"/>
                </a:solidFill>
              </a:rPr>
              <a:t>NO ACTION</a:t>
            </a:r>
            <a:r>
              <a:rPr lang="en-CA" dirty="0"/>
              <a:t>: prohibit the update</a:t>
            </a:r>
          </a:p>
        </p:txBody>
      </p:sp>
    </p:spTree>
    <p:extLst>
      <p:ext uri="{BB962C8B-B14F-4D97-AF65-F5344CB8AC3E}">
        <p14:creationId xmlns:p14="http://schemas.microsoft.com/office/powerpoint/2010/main" val="2768820980"/>
      </p:ext>
    </p:extLst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644C-F3A0-040B-CFF5-75F8D273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ALTER TABLE: I've Changed My Mind!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7487-8286-3960-4DD9-1A838B0B7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FEC302-68CB-979B-F876-892976B8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12" y="1406106"/>
            <a:ext cx="9987288" cy="446129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ALTER TABLE produce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</a:t>
            </a:r>
            <a:r>
              <a:rPr lang="en-CA" sz="2800" dirty="0">
                <a:solidFill>
                  <a:srgbClr val="FFFF00"/>
                </a:solidFill>
              </a:rPr>
              <a:t>ADD</a:t>
            </a:r>
            <a:r>
              <a:rPr lang="en-CA" sz="2800" dirty="0"/>
              <a:t> </a:t>
            </a:r>
            <a:r>
              <a:rPr lang="en-CA" sz="2800" dirty="0" err="1"/>
              <a:t>prod_colour</a:t>
            </a:r>
            <a:r>
              <a:rPr lang="en-CA" sz="2800" dirty="0"/>
              <a:t> VARCHAR(20) NOT NULL;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ALTER TABLE produce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</a:t>
            </a:r>
            <a:r>
              <a:rPr lang="en-CA" sz="2800" dirty="0">
                <a:solidFill>
                  <a:srgbClr val="FFFF00"/>
                </a:solidFill>
              </a:rPr>
              <a:t>MODIFY</a:t>
            </a:r>
            <a:r>
              <a:rPr lang="en-CA" sz="2800" dirty="0"/>
              <a:t> </a:t>
            </a:r>
            <a:r>
              <a:rPr lang="en-CA" sz="2800" dirty="0" err="1"/>
              <a:t>produce_reg_type</a:t>
            </a:r>
            <a:r>
              <a:rPr lang="en-CA" sz="2800" dirty="0"/>
              <a:t> DECIMAL(5,2) NOT NULL;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ALTER TABLE produce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</a:t>
            </a:r>
            <a:r>
              <a:rPr lang="en-CA" sz="2800" dirty="0">
                <a:solidFill>
                  <a:srgbClr val="FFFF00"/>
                </a:solidFill>
              </a:rPr>
              <a:t>RENAME</a:t>
            </a:r>
            <a:r>
              <a:rPr lang="en-CA" sz="2800" dirty="0"/>
              <a:t> </a:t>
            </a:r>
            <a:r>
              <a:rPr lang="en-CA" sz="2800" dirty="0" err="1"/>
              <a:t>produce_cur_price</a:t>
            </a:r>
            <a:r>
              <a:rPr lang="en-CA" sz="2800" dirty="0"/>
              <a:t> TO </a:t>
            </a:r>
            <a:r>
              <a:rPr lang="en-CA" sz="2800" dirty="0" err="1"/>
              <a:t>produce_sale_price</a:t>
            </a:r>
            <a:r>
              <a:rPr lang="en-CA" sz="2800" dirty="0"/>
              <a:t>;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ALTER TABLE produce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</a:t>
            </a:r>
            <a:r>
              <a:rPr lang="en-CA" sz="2800" dirty="0">
                <a:solidFill>
                  <a:srgbClr val="FFFF00"/>
                </a:solidFill>
              </a:rPr>
              <a:t>DROP</a:t>
            </a:r>
            <a:r>
              <a:rPr lang="en-CA" sz="2800" dirty="0"/>
              <a:t> </a:t>
            </a:r>
            <a:r>
              <a:rPr lang="en-CA" sz="2800" dirty="0" err="1"/>
              <a:t>produce_supplier_price</a:t>
            </a:r>
            <a:r>
              <a:rPr lang="en-CA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054451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644C-F3A0-040B-CFF5-75F8D273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ALTER TABLE: Adding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7487-8286-3960-4DD9-1A838B0B7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FEC302-68CB-979B-F876-892976B8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12" y="1922106"/>
            <a:ext cx="9987288" cy="280229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944" indent="0">
              <a:lnSpc>
                <a:spcPct val="100000"/>
              </a:lnSpc>
              <a:buNone/>
            </a:pPr>
            <a:r>
              <a:rPr lang="en-CA" sz="2800" dirty="0">
                <a:solidFill>
                  <a:srgbClr val="92D050"/>
                </a:solidFill>
              </a:rPr>
              <a:t>-- Add a foreign-key constraint to an existing column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ALTER TABLE produce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</a:t>
            </a:r>
            <a:r>
              <a:rPr lang="en-CA" sz="2800" dirty="0">
                <a:solidFill>
                  <a:srgbClr val="FFFF00"/>
                </a:solidFill>
              </a:rPr>
              <a:t>ADD</a:t>
            </a:r>
            <a:r>
              <a:rPr lang="en-CA" sz="2800" dirty="0"/>
              <a:t> </a:t>
            </a:r>
            <a:r>
              <a:rPr lang="en-CA" sz="2800" dirty="0">
                <a:solidFill>
                  <a:srgbClr val="FFFF00"/>
                </a:solidFill>
              </a:rPr>
              <a:t>CONSTRAINT </a:t>
            </a:r>
            <a:r>
              <a:rPr lang="en-CA" sz="2800" dirty="0"/>
              <a:t>`</a:t>
            </a:r>
            <a:r>
              <a:rPr lang="en-CA" sz="2800" dirty="0" err="1"/>
              <a:t>pc_valid</a:t>
            </a:r>
            <a:r>
              <a:rPr lang="en-CA" sz="2800" dirty="0"/>
              <a:t>`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FOREIGN KEY </a:t>
            </a:r>
            <a:r>
              <a:rPr lang="en-CA" sz="2800" dirty="0" err="1"/>
              <a:t>produce_colour</a:t>
            </a:r>
            <a:r>
              <a:rPr lang="en-CA" sz="2800" dirty="0"/>
              <a:t> </a:t>
            </a:r>
          </a:p>
          <a:p>
            <a:pPr marL="1944" indent="0">
              <a:lnSpc>
                <a:spcPct val="100000"/>
              </a:lnSpc>
              <a:buNone/>
            </a:pPr>
            <a:r>
              <a:rPr lang="en-CA" sz="2800" dirty="0"/>
              <a:t>	REFERENCES </a:t>
            </a:r>
            <a:r>
              <a:rPr lang="en-CA" sz="2800" dirty="0" err="1"/>
              <a:t>pcolour</a:t>
            </a:r>
            <a:r>
              <a:rPr lang="en-CA" sz="2800" dirty="0"/>
              <a:t>(</a:t>
            </a:r>
            <a:r>
              <a:rPr lang="en-CA" sz="2800" dirty="0" err="1"/>
              <a:t>prod_colour</a:t>
            </a:r>
            <a:r>
              <a:rPr lang="en-CA" sz="2800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40403-69C2-C632-5E04-472FB7F20699}"/>
              </a:ext>
            </a:extLst>
          </p:cNvPr>
          <p:cNvSpPr txBox="1"/>
          <p:nvPr/>
        </p:nvSpPr>
        <p:spPr>
          <a:xfrm>
            <a:off x="2404315" y="5551714"/>
            <a:ext cx="7383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All ALTER TABLE statements </a:t>
            </a:r>
            <a:r>
              <a:rPr lang="en-CA" sz="2800" dirty="0">
                <a:solidFill>
                  <a:srgbClr val="FFFF00"/>
                </a:solidFill>
              </a:rPr>
              <a:t>must respect</a:t>
            </a:r>
            <a:r>
              <a:rPr lang="en-CA" sz="2800" dirty="0"/>
              <a:t> existing constraints and data in tables</a:t>
            </a:r>
          </a:p>
        </p:txBody>
      </p:sp>
    </p:spTree>
    <p:extLst>
      <p:ext uri="{BB962C8B-B14F-4D97-AF65-F5344CB8AC3E}">
        <p14:creationId xmlns:p14="http://schemas.microsoft.com/office/powerpoint/2010/main" val="1685014023"/>
      </p:ext>
    </p:extLst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C570-E448-BF6D-B114-0D61A9E6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DROP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B7A8-6F54-10EF-91F2-D3F94A4F5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735200"/>
            <a:ext cx="6592667" cy="3783013"/>
          </a:xfrm>
        </p:spPr>
        <p:txBody>
          <a:bodyPr>
            <a:normAutofit lnSpcReduction="10000"/>
          </a:bodyPr>
          <a:lstStyle/>
          <a:p>
            <a:r>
              <a:rPr lang="en-CA" sz="2800" dirty="0"/>
              <a:t>Straightforward:</a:t>
            </a:r>
          </a:p>
          <a:p>
            <a:pPr lvl="1"/>
            <a:r>
              <a:rPr lang="en-CA" sz="2800" dirty="0"/>
              <a:t>DROP TABLE produce;</a:t>
            </a:r>
          </a:p>
          <a:p>
            <a:endParaRPr lang="en-CA" sz="2800" dirty="0"/>
          </a:p>
          <a:p>
            <a:r>
              <a:rPr lang="en-CA" sz="2800" dirty="0"/>
              <a:t>BUT</a:t>
            </a:r>
          </a:p>
          <a:p>
            <a:pPr lvl="1"/>
            <a:r>
              <a:rPr lang="en-CA" sz="2800" dirty="0"/>
              <a:t>You cannot DROP a parent table first!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F28DA-8799-430C-F329-AF114F73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42" y="1754375"/>
            <a:ext cx="4626903" cy="4003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243D6-21DD-97E1-64F5-33122BA0478A}"/>
              </a:ext>
            </a:extLst>
          </p:cNvPr>
          <p:cNvSpPr txBox="1"/>
          <p:nvPr/>
        </p:nvSpPr>
        <p:spPr>
          <a:xfrm>
            <a:off x="7265318" y="2438400"/>
            <a:ext cx="216517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First CREATE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A2095-2B66-AE35-9120-EBA3AF4CB418}"/>
              </a:ext>
            </a:extLst>
          </p:cNvPr>
          <p:cNvSpPr txBox="1"/>
          <p:nvPr/>
        </p:nvSpPr>
        <p:spPr>
          <a:xfrm>
            <a:off x="9430493" y="4211217"/>
            <a:ext cx="252509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Second CREATE</a:t>
            </a:r>
          </a:p>
        </p:txBody>
      </p:sp>
    </p:spTree>
    <p:extLst>
      <p:ext uri="{BB962C8B-B14F-4D97-AF65-F5344CB8AC3E}">
        <p14:creationId xmlns:p14="http://schemas.microsoft.com/office/powerpoint/2010/main" val="37363329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C570-E448-BF6D-B114-0D61A9E6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DROP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B7A8-6F54-10EF-91F2-D3F94A4F5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735200"/>
            <a:ext cx="6592667" cy="3783013"/>
          </a:xfrm>
        </p:spPr>
        <p:txBody>
          <a:bodyPr>
            <a:normAutofit lnSpcReduction="10000"/>
          </a:bodyPr>
          <a:lstStyle/>
          <a:p>
            <a:r>
              <a:rPr lang="en-CA" sz="2800" dirty="0"/>
              <a:t>Straightforward:</a:t>
            </a:r>
          </a:p>
          <a:p>
            <a:pPr lvl="1"/>
            <a:r>
              <a:rPr lang="en-CA" sz="2800" dirty="0"/>
              <a:t>DROP TABLE produce;</a:t>
            </a:r>
          </a:p>
          <a:p>
            <a:endParaRPr lang="en-CA" sz="2800" dirty="0"/>
          </a:p>
          <a:p>
            <a:r>
              <a:rPr lang="en-CA" sz="2800" dirty="0"/>
              <a:t>BUT</a:t>
            </a:r>
          </a:p>
          <a:p>
            <a:pPr lvl="1"/>
            <a:r>
              <a:rPr lang="en-CA" sz="2800" dirty="0"/>
              <a:t>You cannot DROP a parent table first!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F28DA-8799-430C-F329-AF114F73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42" y="1754375"/>
            <a:ext cx="4626903" cy="4003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EE20F9-47C7-C0CF-2A41-F02D535362AB}"/>
              </a:ext>
            </a:extLst>
          </p:cNvPr>
          <p:cNvSpPr txBox="1"/>
          <p:nvPr/>
        </p:nvSpPr>
        <p:spPr>
          <a:xfrm>
            <a:off x="7163506" y="2438400"/>
            <a:ext cx="220167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Second DROP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20CAD-98AC-EE49-FE80-0FD43088DF66}"/>
              </a:ext>
            </a:extLst>
          </p:cNvPr>
          <p:cNvSpPr txBox="1"/>
          <p:nvPr/>
        </p:nvSpPr>
        <p:spPr>
          <a:xfrm>
            <a:off x="9679868" y="4211217"/>
            <a:ext cx="195277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First DROP</a:t>
            </a:r>
          </a:p>
        </p:txBody>
      </p:sp>
    </p:spTree>
    <p:extLst>
      <p:ext uri="{BB962C8B-B14F-4D97-AF65-F5344CB8AC3E}">
        <p14:creationId xmlns:p14="http://schemas.microsoft.com/office/powerpoint/2010/main" val="30684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B11C-A7E3-6DF2-5DFE-2A71D79A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C9F9-3065-D6D9-CBC2-B6A26430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389013"/>
            <a:ext cx="11293200" cy="4079973"/>
          </a:xfrm>
        </p:spPr>
        <p:txBody>
          <a:bodyPr>
            <a:noAutofit/>
          </a:bodyPr>
          <a:lstStyle/>
          <a:p>
            <a:r>
              <a:rPr lang="en-CA" sz="2800" dirty="0"/>
              <a:t>There are lots of datatypes available. Your choices can impact:</a:t>
            </a:r>
          </a:p>
          <a:p>
            <a:pPr lvl="1"/>
            <a:r>
              <a:rPr lang="en-CA" sz="2800" dirty="0"/>
              <a:t>Performance (Speed and Memory Usage)</a:t>
            </a:r>
          </a:p>
          <a:p>
            <a:pPr lvl="1"/>
            <a:r>
              <a:rPr lang="en-CA" sz="2800" dirty="0"/>
              <a:t>Available functions</a:t>
            </a:r>
          </a:p>
          <a:p>
            <a:r>
              <a:rPr lang="en-CA" sz="2800" dirty="0"/>
              <a:t>Data definitions allow for many useful constraints and referential integrity</a:t>
            </a:r>
          </a:p>
          <a:p>
            <a:r>
              <a:rPr lang="en-CA" sz="2800" dirty="0"/>
              <a:t>Variables serve two purposes: storing system settings, and holding values we can use inside queries</a:t>
            </a:r>
          </a:p>
          <a:p>
            <a:pPr lvl="1"/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3716517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B3129FD-1530-0398-358F-476DCBE86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2662" y="12700"/>
            <a:ext cx="12214662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0916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338F-113F-3169-26A9-F07102B5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it Wrong: Integer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3432-0181-EDE4-1B3C-B133FE37E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734000"/>
          </a:xfrm>
        </p:spPr>
        <p:txBody>
          <a:bodyPr>
            <a:normAutofit/>
          </a:bodyPr>
          <a:lstStyle/>
          <a:p>
            <a:r>
              <a:rPr lang="en-CA" dirty="0"/>
              <a:t>My type is too </a:t>
            </a:r>
            <a:r>
              <a:rPr lang="en-CA" dirty="0">
                <a:solidFill>
                  <a:srgbClr val="FFFF00"/>
                </a:solidFill>
              </a:rPr>
              <a:t>SMALL</a:t>
            </a:r>
            <a:r>
              <a:rPr lang="en-CA" dirty="0"/>
              <a:t> for the data:</a:t>
            </a:r>
          </a:p>
          <a:p>
            <a:pPr lvl="1"/>
            <a:r>
              <a:rPr lang="en-CA" dirty="0"/>
              <a:t>Overflow can result</a:t>
            </a:r>
          </a:p>
          <a:p>
            <a:pPr lvl="1"/>
            <a:r>
              <a:rPr lang="en-CA" dirty="0"/>
              <a:t>In MySQL, either an "Out of Range" error if Strict mode is on, or clipping (entries set to max for datatype)</a:t>
            </a:r>
          </a:p>
          <a:p>
            <a:r>
              <a:rPr lang="en-CA" dirty="0"/>
              <a:t>My type is too </a:t>
            </a:r>
            <a:r>
              <a:rPr lang="en-CA" dirty="0">
                <a:solidFill>
                  <a:srgbClr val="FFFF00"/>
                </a:solidFill>
              </a:rPr>
              <a:t>LARGE</a:t>
            </a:r>
            <a:r>
              <a:rPr lang="en-CA" dirty="0"/>
              <a:t> for the data:</a:t>
            </a:r>
          </a:p>
          <a:p>
            <a:pPr lvl="1"/>
            <a:r>
              <a:rPr lang="en-CA" dirty="0"/>
              <a:t>Greater memory usage</a:t>
            </a:r>
          </a:p>
          <a:p>
            <a:pPr lvl="1"/>
            <a:r>
              <a:rPr lang="en-CA" dirty="0"/>
              <a:t>Slower query speeds </a:t>
            </a:r>
          </a:p>
          <a:p>
            <a:pPr lvl="1"/>
            <a:r>
              <a:rPr lang="en-CA" dirty="0"/>
              <a:t>Wasted resources when indexing (to be discussed in late March)</a:t>
            </a:r>
          </a:p>
        </p:txBody>
      </p:sp>
    </p:spTree>
    <p:extLst>
      <p:ext uri="{BB962C8B-B14F-4D97-AF65-F5344CB8AC3E}">
        <p14:creationId xmlns:p14="http://schemas.microsoft.com/office/powerpoint/2010/main" val="27360555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E2B2-5414-91BE-5B6E-2DCDAE94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Fixed- and Floating-Point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07E8-9F14-9B6C-E1D3-EA69667CD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199"/>
            <a:ext cx="11293200" cy="4646939"/>
          </a:xfrm>
        </p:spPr>
        <p:txBody>
          <a:bodyPr>
            <a:normAutofit/>
          </a:bodyPr>
          <a:lstStyle/>
          <a:p>
            <a:r>
              <a:rPr lang="en-CA" dirty="0"/>
              <a:t>Fixed-point (exact):</a:t>
            </a:r>
          </a:p>
          <a:p>
            <a:pPr lvl="1"/>
            <a:r>
              <a:rPr lang="en-CA" dirty="0"/>
              <a:t>DECIMAL (</a:t>
            </a:r>
            <a:r>
              <a:rPr lang="en-CA" i="1" dirty="0" err="1"/>
              <a:t>x,y</a:t>
            </a:r>
            <a:r>
              <a:rPr lang="en-CA" dirty="0"/>
              <a:t>) – Maximum </a:t>
            </a:r>
            <a:r>
              <a:rPr lang="en-CA" i="1" dirty="0"/>
              <a:t>x</a:t>
            </a:r>
            <a:r>
              <a:rPr lang="en-CA" dirty="0"/>
              <a:t> digits of precision, </a:t>
            </a:r>
            <a:r>
              <a:rPr lang="en-CA" i="1" dirty="0"/>
              <a:t>y</a:t>
            </a:r>
            <a:r>
              <a:rPr lang="en-CA" dirty="0"/>
              <a:t> of which are after the decimal point</a:t>
            </a:r>
          </a:p>
          <a:p>
            <a:pPr lvl="1"/>
            <a:r>
              <a:rPr lang="en-CA" dirty="0"/>
              <a:t>NUMERIC (</a:t>
            </a:r>
            <a:r>
              <a:rPr lang="en-CA" i="1" dirty="0" err="1"/>
              <a:t>x,y</a:t>
            </a:r>
            <a:r>
              <a:rPr lang="en-CA" dirty="0"/>
              <a:t>)</a:t>
            </a:r>
            <a:r>
              <a:rPr lang="en-CA" i="1" dirty="0"/>
              <a:t> </a:t>
            </a:r>
            <a:r>
              <a:rPr lang="en-CA" dirty="0"/>
              <a:t>is synonymous in MySQL, </a:t>
            </a:r>
            <a:r>
              <a:rPr lang="en-CA" dirty="0">
                <a:solidFill>
                  <a:srgbClr val="FFFF00"/>
                </a:solidFill>
              </a:rPr>
              <a:t>not</a:t>
            </a:r>
            <a:r>
              <a:rPr lang="en-CA" dirty="0"/>
              <a:t> in other RDBMSs</a:t>
            </a:r>
          </a:p>
          <a:p>
            <a:r>
              <a:rPr lang="en-CA" dirty="0"/>
              <a:t>Floating-point (approximate):</a:t>
            </a:r>
          </a:p>
          <a:p>
            <a:pPr lvl="1"/>
            <a:r>
              <a:rPr lang="en-CA" dirty="0"/>
              <a:t>FLOAT: Single precision, four bytes</a:t>
            </a:r>
          </a:p>
          <a:p>
            <a:pPr lvl="1"/>
            <a:r>
              <a:rPr lang="en-CA" dirty="0"/>
              <a:t>DOUBLE: Double precision, eight bytes</a:t>
            </a:r>
          </a:p>
          <a:p>
            <a:pPr lvl="1"/>
            <a:r>
              <a:rPr lang="en-CA" dirty="0"/>
              <a:t>Full of surprises!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15654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BB88-9895-18D6-5E73-5A8E59A5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Should I use FLOAT?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23818F-BAC3-50E9-F86F-153A86DDFE8C}"/>
              </a:ext>
            </a:extLst>
          </p:cNvPr>
          <p:cNvSpPr txBox="1">
            <a:spLocks/>
          </p:cNvSpPr>
          <p:nvPr/>
        </p:nvSpPr>
        <p:spPr>
          <a:xfrm>
            <a:off x="856149" y="1445808"/>
            <a:ext cx="10479701" cy="37140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>
                <a:solidFill>
                  <a:srgbClr val="92D050"/>
                </a:solidFill>
              </a:rPr>
              <a:t>-- Floating point: accurate?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CREATE TABLE </a:t>
            </a:r>
            <a:r>
              <a:rPr lang="en-US" sz="2800" dirty="0" err="1"/>
              <a:t>prices_float</a:t>
            </a:r>
            <a:r>
              <a:rPr lang="en-US" sz="2800" dirty="0"/>
              <a:t> (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	price FLOAT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);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endParaRPr lang="en-US" sz="2800" dirty="0"/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INSERT INTO </a:t>
            </a:r>
            <a:r>
              <a:rPr lang="en-US" sz="2800" dirty="0" err="1"/>
              <a:t>prices_float</a:t>
            </a:r>
            <a:r>
              <a:rPr lang="en-US" sz="2800" dirty="0"/>
              <a:t> (price) VALUES (100.05), (100.07);</a:t>
            </a:r>
          </a:p>
          <a:p>
            <a:pPr marL="451944" lvl="1" indent="0">
              <a:lnSpc>
                <a:spcPct val="100000"/>
              </a:lnSpc>
              <a:buFont typeface="Calibri Light" panose="020F0302020204030204" pitchFamily="34" charset="0"/>
              <a:buNone/>
            </a:pPr>
            <a:r>
              <a:rPr lang="en-US" sz="2800" dirty="0"/>
              <a:t>SELECT SUM(price) FROM </a:t>
            </a:r>
            <a:r>
              <a:rPr lang="en-US" sz="2800" dirty="0" err="1"/>
              <a:t>prices_float</a:t>
            </a:r>
            <a:r>
              <a:rPr lang="en-US" sz="2800" dirty="0"/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8CCD0-B869-313B-2BCD-53F5E3752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5708002"/>
            <a:ext cx="765810" cy="781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69E61-37F4-F103-8266-D581A3772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2" y="5679621"/>
            <a:ext cx="335279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79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2141-theme">
  <a:themeElements>
    <a:clrScheme name="AnalogousFromLightSeed_2SEEDS">
      <a:dk1>
        <a:srgbClr val="000000"/>
      </a:dk1>
      <a:lt1>
        <a:srgbClr val="FFFFFF"/>
      </a:lt1>
      <a:dk2>
        <a:srgbClr val="3A3621"/>
      </a:dk2>
      <a:lt2>
        <a:srgbClr val="E2E7E8"/>
      </a:lt2>
      <a:accent1>
        <a:srgbClr val="BA897F"/>
      </a:accent1>
      <a:accent2>
        <a:srgbClr val="C696A2"/>
      </a:accent2>
      <a:accent3>
        <a:srgbClr val="B9A07D"/>
      </a:accent3>
      <a:accent4>
        <a:srgbClr val="7BA9B3"/>
      </a:accent4>
      <a:accent5>
        <a:srgbClr val="90A5C3"/>
      </a:accent5>
      <a:accent6>
        <a:srgbClr val="7F7FBA"/>
      </a:accent6>
      <a:hlink>
        <a:srgbClr val="5A8B95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41-theme" id="{3ED9A5D3-E4AC-4DF2-9A08-D3A22533B625}" vid="{0CF3E172-E756-49F0-BE6A-B579B3A0E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F6469E04BBC4286FCA0FDC099E9F0" ma:contentTypeVersion="6" ma:contentTypeDescription="Create a new document." ma:contentTypeScope="" ma:versionID="ee56c0a0a164956126af2b72a2debfb1">
  <xsd:schema xmlns:xsd="http://www.w3.org/2001/XMLSchema" xmlns:xs="http://www.w3.org/2001/XMLSchema" xmlns:p="http://schemas.microsoft.com/office/2006/metadata/properties" xmlns:ns2="fb777fce-7fa3-4851-8ec7-e0e5641c9fa5" xmlns:ns3="199ef68a-6391-4d07-aaa7-5739d2d24920" targetNamespace="http://schemas.microsoft.com/office/2006/metadata/properties" ma:root="true" ma:fieldsID="aa27fbf6ffade52be1941dc8f83df28e" ns2:_="" ns3:_="">
    <xsd:import namespace="fb777fce-7fa3-4851-8ec7-e0e5641c9fa5"/>
    <xsd:import namespace="199ef68a-6391-4d07-aaa7-5739d2d249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777fce-7fa3-4851-8ec7-e0e5641c9f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ef68a-6391-4d07-aaa7-5739d2d2492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734458-C257-4730-8C27-F05680E8F0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777fce-7fa3-4851-8ec7-e0e5641c9fa5"/>
    <ds:schemaRef ds:uri="199ef68a-6391-4d07-aaa7-5739d2d249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64613-EEAB-4F98-B20B-CF7B0BA901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21189-B874-47F1-BB5F-61FF4C684E10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99ef68a-6391-4d07-aaa7-5739d2d24920"/>
    <ds:schemaRef ds:uri="fb777fce-7fa3-4851-8ec7-e0e5641c9f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2141-theme</Template>
  <TotalTime>14332</TotalTime>
  <Words>2937</Words>
  <Application>Microsoft Macintosh PowerPoint</Application>
  <PresentationFormat>Widescreen</PresentationFormat>
  <Paragraphs>413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Calibri Light</vt:lpstr>
      <vt:lpstr>Aptos</vt:lpstr>
      <vt:lpstr>Symbol</vt:lpstr>
      <vt:lpstr>Arial</vt:lpstr>
      <vt:lpstr>Aharoni</vt:lpstr>
      <vt:lpstr>Calibri</vt:lpstr>
      <vt:lpstr>2141-theme</vt:lpstr>
      <vt:lpstr>Datatypes and Functions CSCI2141 Week 9</vt:lpstr>
      <vt:lpstr>Overview</vt:lpstr>
      <vt:lpstr>Part 1: MySQL Datatypes</vt:lpstr>
      <vt:lpstr>Key Questions</vt:lpstr>
      <vt:lpstr>Mega Warning</vt:lpstr>
      <vt:lpstr>Numeric Datatypes</vt:lpstr>
      <vt:lpstr>Getting it Wrong: Integer Sizing</vt:lpstr>
      <vt:lpstr>Fixed- and Floating-Point Datatypes</vt:lpstr>
      <vt:lpstr>Should I use FLOAT?</vt:lpstr>
      <vt:lpstr>Numeric Functions</vt:lpstr>
      <vt:lpstr>Numeric Functions: Examples</vt:lpstr>
      <vt:lpstr>Numeric Functions: Examples</vt:lpstr>
      <vt:lpstr>Your Not Quite Daily Reminder</vt:lpstr>
      <vt:lpstr>RAND(): Random Number Between 0 and 1</vt:lpstr>
      <vt:lpstr>Character (or String) Data</vt:lpstr>
      <vt:lpstr>String Functions</vt:lpstr>
      <vt:lpstr>Regular Expressions!</vt:lpstr>
      <vt:lpstr>Regular Expression Examples</vt:lpstr>
      <vt:lpstr>Regular Expression Examples</vt:lpstr>
      <vt:lpstr>Regular Expression Examples</vt:lpstr>
      <vt:lpstr>Thinking About Efficiency</vt:lpstr>
      <vt:lpstr>What's Going On Here?</vt:lpstr>
      <vt:lpstr>What's Going On Here?</vt:lpstr>
      <vt:lpstr>Datatypes: The story so far</vt:lpstr>
      <vt:lpstr>Dates and Times</vt:lpstr>
      <vt:lpstr>Dates and Times</vt:lpstr>
      <vt:lpstr>Date and Time Functions</vt:lpstr>
      <vt:lpstr>Things to Be Careful About</vt:lpstr>
      <vt:lpstr>Adding Dates and Times</vt:lpstr>
      <vt:lpstr>Recording Dates and Times</vt:lpstr>
      <vt:lpstr>Recording Dates and Times</vt:lpstr>
      <vt:lpstr>Functions on Dates and Times</vt:lpstr>
      <vt:lpstr>Functions on Dates and Times</vt:lpstr>
      <vt:lpstr>Functions on Dates and Times</vt:lpstr>
      <vt:lpstr>PowerPoint Presentation</vt:lpstr>
      <vt:lpstr>Functions on Dates and Times</vt:lpstr>
      <vt:lpstr>DATETIME Example</vt:lpstr>
      <vt:lpstr>CASTing</vt:lpstr>
      <vt:lpstr>CASTing Examples</vt:lpstr>
      <vt:lpstr>CASTing Examples</vt:lpstr>
      <vt:lpstr>Putting it together: Data Types + Data Definitions</vt:lpstr>
      <vt:lpstr>DDL– Finishing the Story</vt:lpstr>
      <vt:lpstr>Reminder: Data Definition Language</vt:lpstr>
      <vt:lpstr>Data DEFINITION</vt:lpstr>
      <vt:lpstr>DDL Commands</vt:lpstr>
      <vt:lpstr>CREATE TABLE</vt:lpstr>
      <vt:lpstr>Constraints on a Column</vt:lpstr>
      <vt:lpstr>Constraints on a Column</vt:lpstr>
      <vt:lpstr>Constraints on a Column</vt:lpstr>
      <vt:lpstr>Constraints on a Column</vt:lpstr>
      <vt:lpstr>Constraints on a Column</vt:lpstr>
      <vt:lpstr>Constraints on a Column</vt:lpstr>
      <vt:lpstr>Constraints on a Column</vt:lpstr>
      <vt:lpstr>Named Constraints</vt:lpstr>
      <vt:lpstr>ON UPDATE (Column Action)</vt:lpstr>
      <vt:lpstr>ON UPDATE (Foreign Keys)</vt:lpstr>
      <vt:lpstr>ON UPDATE - Example</vt:lpstr>
      <vt:lpstr>ON UPDATE - Example</vt:lpstr>
      <vt:lpstr>ON UPDATE CASCADE</vt:lpstr>
      <vt:lpstr>ON UPDATE…</vt:lpstr>
      <vt:lpstr>ALTER TABLE: I've Changed My Mind!</vt:lpstr>
      <vt:lpstr>ALTER TABLE: Adding Constraints</vt:lpstr>
      <vt:lpstr>DROP TABLE</vt:lpstr>
      <vt:lpstr>DROP TABLE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Summer Vacation</dc:title>
  <dc:creator>Robert Beiko</dc:creator>
  <cp:lastModifiedBy>Joseph Malloch</cp:lastModifiedBy>
  <cp:revision>9</cp:revision>
  <dcterms:created xsi:type="dcterms:W3CDTF">2023-07-18T16:28:30Z</dcterms:created>
  <dcterms:modified xsi:type="dcterms:W3CDTF">2024-03-12T22:57:22Z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0x010100799F6469E04BBC4286FCA0FDC099E9F0</vt:lpwstr>
  </property>
</Properties>
</file>